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56" r:id="rId5"/>
    <p:sldId id="258" r:id="rId6"/>
    <p:sldId id="259" r:id="rId7"/>
    <p:sldId id="261" r:id="rId8"/>
    <p:sldId id="262" r:id="rId9"/>
    <p:sldId id="263" r:id="rId10"/>
    <p:sldId id="260" r:id="rId11"/>
    <p:sldId id="293" r:id="rId12"/>
    <p:sldId id="265" r:id="rId13"/>
    <p:sldId id="268" r:id="rId14"/>
    <p:sldId id="266" r:id="rId15"/>
    <p:sldId id="267" r:id="rId16"/>
    <p:sldId id="269" r:id="rId17"/>
    <p:sldId id="270" r:id="rId18"/>
    <p:sldId id="288" r:id="rId19"/>
    <p:sldId id="298" r:id="rId20"/>
    <p:sldId id="274" r:id="rId21"/>
    <p:sldId id="273" r:id="rId22"/>
    <p:sldId id="271" r:id="rId23"/>
    <p:sldId id="294" r:id="rId24"/>
    <p:sldId id="295" r:id="rId25"/>
    <p:sldId id="296" r:id="rId26"/>
    <p:sldId id="297" r:id="rId27"/>
    <p:sldId id="275" r:id="rId28"/>
    <p:sldId id="276" r:id="rId29"/>
    <p:sldId id="282" r:id="rId30"/>
    <p:sldId id="279" r:id="rId31"/>
    <p:sldId id="281" r:id="rId32"/>
    <p:sldId id="280" r:id="rId33"/>
    <p:sldId id="283" r:id="rId34"/>
    <p:sldId id="286" r:id="rId35"/>
    <p:sldId id="287" r:id="rId36"/>
    <p:sldId id="285" r:id="rId37"/>
    <p:sldId id="289" r:id="rId38"/>
    <p:sldId id="290" r:id="rId39"/>
    <p:sldId id="291" r:id="rId40"/>
    <p:sldId id="292" r:id="rId41"/>
    <p:sldId id="284" r:id="rId42"/>
    <p:sldId id="300" r:id="rId43"/>
  </p:sldIdLst>
  <p:sldSz cx="12192000" cy="6858000"/>
  <p:notesSz cx="7010400" cy="92964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E"/>
    <a:srgbClr val="EC4B2F"/>
    <a:srgbClr val="000000"/>
    <a:srgbClr val="4B2B4B"/>
    <a:srgbClr val="50C6DD"/>
    <a:srgbClr val="D1CAD2"/>
    <a:srgbClr val="B7A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260" autoAdjust="0"/>
  </p:normalViewPr>
  <p:slideViewPr>
    <p:cSldViewPr showGuides="1">
      <p:cViewPr varScale="1">
        <p:scale>
          <a:sx n="100" d="100"/>
          <a:sy n="100" d="100"/>
        </p:scale>
        <p:origin x="2622" y="90"/>
      </p:cViewPr>
      <p:guideLst>
        <p:guide orient="horz" pos="2160"/>
        <p:guide pos="384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howGuides="1">
      <p:cViewPr varScale="1">
        <p:scale>
          <a:sx n="80" d="100"/>
          <a:sy n="80" d="100"/>
        </p:scale>
        <p:origin x="-2022" y="-9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F1A4A96-82D9-489B-915B-218BDB102403}" type="datetimeFigureOut">
              <a:rPr lang="nl-BE" smtClean="0"/>
              <a:pPr/>
              <a:t>20/01/2026</a:t>
            </a:fld>
            <a:endParaRPr lang="nl-BE"/>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nl-BE"/>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D17EFB8-940B-4475-A4F4-BBE959E16336}" type="slidenum">
              <a:rPr lang="nl-BE" smtClean="0"/>
              <a:pPr/>
              <a:t>‹nr.›</a:t>
            </a:fld>
            <a:endParaRPr lang="nl-BE"/>
          </a:p>
        </p:txBody>
      </p:sp>
    </p:spTree>
    <p:extLst>
      <p:ext uri="{BB962C8B-B14F-4D97-AF65-F5344CB8AC3E}">
        <p14:creationId xmlns:p14="http://schemas.microsoft.com/office/powerpoint/2010/main" val="2791148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1925427-6E8A-463A-9752-7D22F5CAF14A}" type="datetimeFigureOut">
              <a:rPr lang="nl-BE" smtClean="0"/>
              <a:pPr/>
              <a:t>20/01/2026</a:t>
            </a:fld>
            <a:endParaRPr lang="nl-BE"/>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nl-BE"/>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9ED9555-764A-4B78-873A-3D7406AAEA2B}" type="slidenum">
              <a:rPr lang="nl-BE" smtClean="0"/>
              <a:pPr/>
              <a:t>‹nr.›</a:t>
            </a:fld>
            <a:endParaRPr lang="nl-BE"/>
          </a:p>
        </p:txBody>
      </p:sp>
    </p:spTree>
    <p:extLst>
      <p:ext uri="{BB962C8B-B14F-4D97-AF65-F5344CB8AC3E}">
        <p14:creationId xmlns:p14="http://schemas.microsoft.com/office/powerpoint/2010/main" val="276153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Good afternoon, I am Rayen Ghordo and today I will present my Face Recognition Project.</a:t>
            </a:r>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a:t>
            </a:fld>
            <a:endParaRPr lang="nl-BE"/>
          </a:p>
        </p:txBody>
      </p:sp>
    </p:spTree>
    <p:extLst>
      <p:ext uri="{BB962C8B-B14F-4D97-AF65-F5344CB8AC3E}">
        <p14:creationId xmlns:p14="http://schemas.microsoft.com/office/powerpoint/2010/main" val="154324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During testing, I found out that RetinaFace can sometimes be too good and it will actually detect faces in the background, such as facial-like patterns. This resulted in false detections. To solve this, I had to use a confidence score and a filter based on the bounding box size, since small bounding boxes would probably be too small to have a face in it.</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10</a:t>
            </a:fld>
            <a:endParaRPr lang="nl-BE"/>
          </a:p>
        </p:txBody>
      </p:sp>
    </p:spTree>
    <p:extLst>
      <p:ext uri="{BB962C8B-B14F-4D97-AF65-F5344CB8AC3E}">
        <p14:creationId xmlns:p14="http://schemas.microsoft.com/office/powerpoint/2010/main" val="2667800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pipeline, each face is processed one by one by RetinaFace with the </a:t>
            </a:r>
            <a:r>
              <a:rPr lang="en-GB" sz="1200" kern="1200" dirty="0" err="1">
                <a:solidFill>
                  <a:schemeClr val="tx1"/>
                </a:solidFill>
                <a:effectLst/>
                <a:latin typeface="+mn-lt"/>
                <a:ea typeface="+mn-ea"/>
                <a:cs typeface="+mn-cs"/>
              </a:rPr>
              <a:t>ResNet</a:t>
            </a:r>
            <a:r>
              <a:rPr lang="en-GB" sz="1200" kern="1200" dirty="0">
                <a:solidFill>
                  <a:schemeClr val="tx1"/>
                </a:solidFill>
                <a:effectLst/>
                <a:latin typeface="+mn-lt"/>
                <a:ea typeface="+mn-ea"/>
                <a:cs typeface="+mn-cs"/>
              </a:rPr>
              <a:t> backbone. I chose ResNet-34 because it’s powerful enough to read all images and process them at the same time.</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11</a:t>
            </a:fld>
            <a:endParaRPr lang="nl-BE"/>
          </a:p>
        </p:txBody>
      </p:sp>
    </p:spTree>
    <p:extLst>
      <p:ext uri="{BB962C8B-B14F-4D97-AF65-F5344CB8AC3E}">
        <p14:creationId xmlns:p14="http://schemas.microsoft.com/office/powerpoint/2010/main" val="2973052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a face is detected, I need to make sure they have the same standardised format. I can do this by aligning them. Alignment makes sure all faces have the right rotation, scale and position based on their landmarks. These aligned faces are saved separately for later use.</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12</a:t>
            </a:fld>
            <a:endParaRPr lang="nl-BE"/>
          </a:p>
        </p:txBody>
      </p:sp>
    </p:spTree>
    <p:extLst>
      <p:ext uri="{BB962C8B-B14F-4D97-AF65-F5344CB8AC3E}">
        <p14:creationId xmlns:p14="http://schemas.microsoft.com/office/powerpoint/2010/main" val="1076111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Now I have aligned faces, I need numerical features to train models on face similarities. </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13</a:t>
            </a:fld>
            <a:endParaRPr lang="nl-BE"/>
          </a:p>
        </p:txBody>
      </p:sp>
    </p:spTree>
    <p:extLst>
      <p:ext uri="{BB962C8B-B14F-4D97-AF65-F5344CB8AC3E}">
        <p14:creationId xmlns:p14="http://schemas.microsoft.com/office/powerpoint/2010/main" val="70392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An embedding is a vector representation of the facial features. This means that embeddings of faces of the same person should be close to each other in the vector space. To generate embeddings, I used ArcFace. It takes the aligned face and returns the embedding vector. </a:t>
            </a:r>
            <a:r>
              <a:rPr lang="nl-BE" sz="1200" kern="1200" dirty="0">
                <a:solidFill>
                  <a:schemeClr val="tx1"/>
                </a:solidFill>
                <a:effectLst/>
                <a:latin typeface="+mn-lt"/>
                <a:ea typeface="+mn-ea"/>
                <a:cs typeface="+mn-cs"/>
              </a:rPr>
              <a:t>ArcFace is </a:t>
            </a:r>
            <a:r>
              <a:rPr lang="nl-BE" sz="1200" kern="1200" dirty="0" err="1">
                <a:solidFill>
                  <a:schemeClr val="tx1"/>
                </a:solidFill>
                <a:effectLst/>
                <a:latin typeface="+mn-lt"/>
                <a:ea typeface="+mn-ea"/>
                <a:cs typeface="+mn-cs"/>
              </a:rPr>
              <a:t>trained</a:t>
            </a:r>
            <a:r>
              <a:rPr lang="nl-BE" sz="1200" kern="1200" dirty="0">
                <a:solidFill>
                  <a:schemeClr val="tx1"/>
                </a:solidFill>
                <a:effectLst/>
                <a:latin typeface="+mn-lt"/>
                <a:ea typeface="+mn-ea"/>
                <a:cs typeface="+mn-cs"/>
              </a:rPr>
              <a:t> on </a:t>
            </a:r>
            <a:r>
              <a:rPr lang="nl-BE" sz="1200" kern="1200" dirty="0" err="1">
                <a:solidFill>
                  <a:schemeClr val="tx1"/>
                </a:solidFill>
                <a:effectLst/>
                <a:latin typeface="+mn-lt"/>
                <a:ea typeface="+mn-ea"/>
                <a:cs typeface="+mn-cs"/>
              </a:rPr>
              <a:t>angular</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margin</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loss</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which</a:t>
            </a:r>
            <a:r>
              <a:rPr lang="nl-BE" sz="1200" kern="1200" dirty="0">
                <a:solidFill>
                  <a:schemeClr val="tx1"/>
                </a:solidFill>
                <a:effectLst/>
                <a:latin typeface="+mn-lt"/>
                <a:ea typeface="+mn-ea"/>
                <a:cs typeface="+mn-cs"/>
              </a:rPr>
              <a:t> means </a:t>
            </a:r>
            <a:r>
              <a:rPr lang="nl-BE" sz="1200" kern="1200" dirty="0" err="1">
                <a:solidFill>
                  <a:schemeClr val="tx1"/>
                </a:solidFill>
                <a:effectLst/>
                <a:latin typeface="+mn-lt"/>
                <a:ea typeface="+mn-ea"/>
                <a:cs typeface="+mn-cs"/>
              </a:rPr>
              <a:t>that</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the</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embeddings</a:t>
            </a:r>
            <a:r>
              <a:rPr lang="nl-BE" sz="1200" kern="1200" dirty="0">
                <a:solidFill>
                  <a:schemeClr val="tx1"/>
                </a:solidFill>
                <a:effectLst/>
                <a:latin typeface="+mn-lt"/>
                <a:ea typeface="+mn-ea"/>
                <a:cs typeface="+mn-cs"/>
              </a:rPr>
              <a:t> of </a:t>
            </a:r>
            <a:r>
              <a:rPr lang="nl-BE" sz="1200" kern="1200" dirty="0" err="1">
                <a:solidFill>
                  <a:schemeClr val="tx1"/>
                </a:solidFill>
                <a:effectLst/>
                <a:latin typeface="+mn-lt"/>
                <a:ea typeface="+mn-ea"/>
                <a:cs typeface="+mn-cs"/>
              </a:rPr>
              <a:t>the</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same</a:t>
            </a:r>
            <a:r>
              <a:rPr lang="nl-BE" sz="1200" kern="1200" dirty="0">
                <a:solidFill>
                  <a:schemeClr val="tx1"/>
                </a:solidFill>
                <a:effectLst/>
                <a:latin typeface="+mn-lt"/>
                <a:ea typeface="+mn-ea"/>
                <a:cs typeface="+mn-cs"/>
              </a:rPr>
              <a:t> person </a:t>
            </a:r>
            <a:r>
              <a:rPr lang="nl-BE" sz="1200" kern="1200" dirty="0" err="1">
                <a:solidFill>
                  <a:schemeClr val="tx1"/>
                </a:solidFill>
                <a:effectLst/>
                <a:latin typeface="+mn-lt"/>
                <a:ea typeface="+mn-ea"/>
                <a:cs typeface="+mn-cs"/>
              </a:rPr>
              <a:t>will</a:t>
            </a:r>
            <a:r>
              <a:rPr lang="nl-BE" sz="1200" kern="1200" dirty="0">
                <a:solidFill>
                  <a:schemeClr val="tx1"/>
                </a:solidFill>
                <a:effectLst/>
                <a:latin typeface="+mn-lt"/>
                <a:ea typeface="+mn-ea"/>
                <a:cs typeface="+mn-cs"/>
              </a:rPr>
              <a:t> point </a:t>
            </a:r>
            <a:r>
              <a:rPr lang="nl-BE" sz="1200" kern="1200" dirty="0" err="1">
                <a:solidFill>
                  <a:schemeClr val="tx1"/>
                </a:solidFill>
                <a:effectLst/>
                <a:latin typeface="+mn-lt"/>
                <a:ea typeface="+mn-ea"/>
                <a:cs typeface="+mn-cs"/>
              </a:rPr>
              <a:t>to</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same</a:t>
            </a:r>
            <a:r>
              <a:rPr lang="nl-BE" sz="1200" kern="1200" dirty="0">
                <a:solidFill>
                  <a:schemeClr val="tx1"/>
                </a:solidFill>
                <a:effectLst/>
                <a:latin typeface="+mn-lt"/>
                <a:ea typeface="+mn-ea"/>
                <a:cs typeface="+mn-cs"/>
              </a:rPr>
              <a:t> </a:t>
            </a:r>
            <a:r>
              <a:rPr lang="nl-BE" sz="1200" kern="1200" dirty="0" err="1">
                <a:solidFill>
                  <a:schemeClr val="tx1"/>
                </a:solidFill>
                <a:effectLst/>
                <a:latin typeface="+mn-lt"/>
                <a:ea typeface="+mn-ea"/>
                <a:cs typeface="+mn-cs"/>
              </a:rPr>
              <a:t>direction</a:t>
            </a:r>
            <a:r>
              <a:rPr lang="nl-B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14</a:t>
            </a:fld>
            <a:endParaRPr lang="nl-BE"/>
          </a:p>
        </p:txBody>
      </p:sp>
    </p:spTree>
    <p:extLst>
      <p:ext uri="{BB962C8B-B14F-4D97-AF65-F5344CB8AC3E}">
        <p14:creationId xmlns:p14="http://schemas.microsoft.com/office/powerpoint/2010/main" val="394656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embeddings will be linked back to their aligned face in a separate file.</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15</a:t>
            </a:fld>
            <a:endParaRPr lang="nl-BE"/>
          </a:p>
        </p:txBody>
      </p:sp>
    </p:spTree>
    <p:extLst>
      <p:ext uri="{BB962C8B-B14F-4D97-AF65-F5344CB8AC3E}">
        <p14:creationId xmlns:p14="http://schemas.microsoft.com/office/powerpoint/2010/main" val="61845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first way to compare embeddings is with cosine similarity, which is used by ArcFace and primarily by classification models since it measures identity similarity based on angular distance. </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247571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confusion matrix, I calculated the cosine similarity between 2 faces and we can already see some structure.</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17</a:t>
            </a:fld>
            <a:endParaRPr lang="nl-BE"/>
          </a:p>
        </p:txBody>
      </p:sp>
    </p:spTree>
    <p:extLst>
      <p:ext uri="{BB962C8B-B14F-4D97-AF65-F5344CB8AC3E}">
        <p14:creationId xmlns:p14="http://schemas.microsoft.com/office/powerpoint/2010/main" val="208451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second way to compare embeddings is with Euclidean distance. Instead of using angular distance, it compares based on point-to-point distance and it’s mainly used for distance-based models like k-means clustering. This can be a problem because Euclidean distance depends on the magnitude and direction of the vector, so it doesn’t really reflect the identity of the face embedding.</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18</a:t>
            </a:fld>
            <a:endParaRPr lang="nl-BE"/>
          </a:p>
        </p:txBody>
      </p:sp>
    </p:spTree>
    <p:extLst>
      <p:ext uri="{BB962C8B-B14F-4D97-AF65-F5344CB8AC3E}">
        <p14:creationId xmlns:p14="http://schemas.microsoft.com/office/powerpoint/2010/main" val="3790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I need to normalize the embeddings so they all have unit length. </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19</a:t>
            </a:fld>
            <a:endParaRPr lang="nl-BE"/>
          </a:p>
        </p:txBody>
      </p:sp>
    </p:spTree>
    <p:extLst>
      <p:ext uri="{BB962C8B-B14F-4D97-AF65-F5344CB8AC3E}">
        <p14:creationId xmlns:p14="http://schemas.microsoft.com/office/powerpoint/2010/main" val="124721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I will give a quick introduction to the project. Then I will explain my workflow and motivate my choices and calculations, like embeddings generation, the selection of k, how I clustered and which models I trained.</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a:t>
            </a:fld>
            <a:endParaRPr lang="nl-BE"/>
          </a:p>
        </p:txBody>
      </p:sp>
    </p:spTree>
    <p:extLst>
      <p:ext uri="{BB962C8B-B14F-4D97-AF65-F5344CB8AC3E}">
        <p14:creationId xmlns:p14="http://schemas.microsoft.com/office/powerpoint/2010/main" val="4153939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After normalizing, we can see that Euclidean distance becomes dependent on the angular distance, which means it reflects the identity now and we can use it for clustering.</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2515391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Before I start clustering, I need to know how many clusters I need. Since we are a class of 12 people, I assume I need 12 clusters.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290608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can see how all faces lie in the PCA space. We can already see that there are some clusters and structure.</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200258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first method to decide the amount of clusters is with the elbow method for distortion. Distortion is the mean squared Euclidean distance from embeddings to their assigned cluster. The lower the distortion, the more compact. In the elbow we look for the elbow, which we can see is here on k = 13.</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906487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Inertia is the sum of distances between the embeddings and their cluster. Here we can also see that the elbow forms at k = 13.</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27</a:t>
            </a:fld>
            <a:endParaRPr lang="nl-BE"/>
          </a:p>
        </p:txBody>
      </p:sp>
    </p:spTree>
    <p:extLst>
      <p:ext uri="{BB962C8B-B14F-4D97-AF65-F5344CB8AC3E}">
        <p14:creationId xmlns:p14="http://schemas.microsoft.com/office/powerpoint/2010/main" val="3065346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final method to decide this is with silhouette scores, which measure the cluster quality. It compares how close the datapoint is to its assigned cluster and how close it is to its closest other cluster. A score closer to 1 means better cluster quality. Here we can see again that the silhouette score is the highest for k = 13.</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28</a:t>
            </a:fld>
            <a:endParaRPr lang="nl-BE"/>
          </a:p>
        </p:txBody>
      </p:sp>
    </p:spTree>
    <p:extLst>
      <p:ext uri="{BB962C8B-B14F-4D97-AF65-F5344CB8AC3E}">
        <p14:creationId xmlns:p14="http://schemas.microsoft.com/office/powerpoint/2010/main" val="362157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Since we now know how many clusters we need, we can start clustering the embeddings</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30</a:t>
            </a:fld>
            <a:endParaRPr lang="nl-BE"/>
          </a:p>
        </p:txBody>
      </p:sp>
    </p:spTree>
    <p:extLst>
      <p:ext uri="{BB962C8B-B14F-4D97-AF65-F5344CB8AC3E}">
        <p14:creationId xmlns:p14="http://schemas.microsoft.com/office/powerpoint/2010/main" val="2438209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For clustering, I use k-means since it clusters based on Euclidean distance. Since we normalized the embeddings, Euclidean distance captures the identity similarities now. All embeddings are assigned to their nearest cluster.</a:t>
            </a:r>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31</a:t>
            </a:fld>
            <a:endParaRPr lang="nl-BE"/>
          </a:p>
        </p:txBody>
      </p:sp>
    </p:spTree>
    <p:extLst>
      <p:ext uri="{BB962C8B-B14F-4D97-AF65-F5344CB8AC3E}">
        <p14:creationId xmlns:p14="http://schemas.microsoft.com/office/powerpoint/2010/main" val="3131223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the column of the metadata containing the filenames is converted into a list, and the embedding values are converted into a separate 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both lists originate from the same file and the order is preserved, each filename corresponds to exactly one embedding at the same index.</a:t>
            </a:r>
            <a:endParaRPr lang="nl-B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KMeans then predicts a cluster label for each embedding. Since the index remains the same, the cluster label can be directly linked to the corresponding filename.</a:t>
            </a:r>
            <a:endParaRPr lang="nl-B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each face image can be copied into the folder of its predicted cluster.</a:t>
            </a:r>
            <a:endParaRPr lang="nl-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32</a:t>
            </a:fld>
            <a:endParaRPr lang="nl-BE"/>
          </a:p>
        </p:txBody>
      </p:sp>
    </p:spTree>
    <p:extLst>
      <p:ext uri="{BB962C8B-B14F-4D97-AF65-F5344CB8AC3E}">
        <p14:creationId xmlns:p14="http://schemas.microsoft.com/office/powerpoint/2010/main" val="558097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first model I trained is a centroid-based classifier. Here, the centroids are the mean of all embeddings of a cluster. When a new face is detected, its embedding is compared to all centroids and it’s assigned to the cluster of the closest centroid.</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34</a:t>
            </a:fld>
            <a:endParaRPr lang="nl-BE"/>
          </a:p>
        </p:txBody>
      </p:sp>
    </p:spTree>
    <p:extLst>
      <p:ext uri="{BB962C8B-B14F-4D97-AF65-F5344CB8AC3E}">
        <p14:creationId xmlns:p14="http://schemas.microsoft.com/office/powerpoint/2010/main" val="143146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For this project we had to train a model to recognize faces of the people in our classroom. We had to take images of everyone to create our dataset and then the dataset was divided over all students to label. This caused 2 problems for me.</a:t>
            </a:r>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a:t>
            </a:fld>
            <a:endParaRPr lang="nl-BE"/>
          </a:p>
        </p:txBody>
      </p:sp>
    </p:spTree>
    <p:extLst>
      <p:ext uri="{BB962C8B-B14F-4D97-AF65-F5344CB8AC3E}">
        <p14:creationId xmlns:p14="http://schemas.microsoft.com/office/powerpoint/2010/main" val="130965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KNN is similar, but instead of the closest centroid, it looks at the closest neighbours. It looks at the closest 3 neighbours, and the prediction is determined by the votes of the neighbours.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35</a:t>
            </a:fld>
            <a:endParaRPr lang="nl-BE"/>
          </a:p>
        </p:txBody>
      </p:sp>
    </p:spTree>
    <p:extLst>
      <p:ext uri="{BB962C8B-B14F-4D97-AF65-F5344CB8AC3E}">
        <p14:creationId xmlns:p14="http://schemas.microsoft.com/office/powerpoint/2010/main" val="2886873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third model is a support vector machine, which will try to make boundaries between the datapoints. When a new face is detected, the prediction will depend on what side of the boundaries it’s placed on. The further from the boundary, the more confident it is.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36</a:t>
            </a:fld>
            <a:endParaRPr lang="nl-BE"/>
          </a:p>
        </p:txBody>
      </p:sp>
    </p:spTree>
    <p:extLst>
      <p:ext uri="{BB962C8B-B14F-4D97-AF65-F5344CB8AC3E}">
        <p14:creationId xmlns:p14="http://schemas.microsoft.com/office/powerpoint/2010/main" val="1907638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model I used is logistic regression. Logistic regression estimates the probability that a face belongs to each identity. The final prediction is made by selecting the identity with the highest predicted probability.</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37</a:t>
            </a:fld>
            <a:endParaRPr lang="nl-BE"/>
          </a:p>
        </p:txBody>
      </p:sp>
    </p:spTree>
    <p:extLst>
      <p:ext uri="{BB962C8B-B14F-4D97-AF65-F5344CB8AC3E}">
        <p14:creationId xmlns:p14="http://schemas.microsoft.com/office/powerpoint/2010/main" val="284456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I first started, I noticed that there were no clear labelling rules and some students labelled partially visible faces while some didn’t. This resulted in inconsistent labels.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4</a:t>
            </a:fld>
            <a:endParaRPr lang="nl-BE"/>
          </a:p>
        </p:txBody>
      </p:sp>
    </p:spTree>
    <p:extLst>
      <p:ext uri="{BB962C8B-B14F-4D97-AF65-F5344CB8AC3E}">
        <p14:creationId xmlns:p14="http://schemas.microsoft.com/office/powerpoint/2010/main" val="369014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of this, I had to relabel hundreds of images. But I wasn’t sure which faces would be detectable by the face detection model. This could lead to labelling unusable data.</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5</a:t>
            </a:fld>
            <a:endParaRPr lang="nl-BE"/>
          </a:p>
        </p:txBody>
      </p:sp>
    </p:spTree>
    <p:extLst>
      <p:ext uri="{BB962C8B-B14F-4D97-AF65-F5344CB8AC3E}">
        <p14:creationId xmlns:p14="http://schemas.microsoft.com/office/powerpoint/2010/main" val="158892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all this, I came up with a new strategy:</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I would first use a face detection model to detect and align the faces in the images, then I will create embeddings of the images which I can use to make clusters. This way I only need to label the clusters instead of all faces in all images. Lastly, I can train the models.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6</a:t>
            </a:fld>
            <a:endParaRPr lang="nl-BE"/>
          </a:p>
        </p:txBody>
      </p:sp>
    </p:spTree>
    <p:extLst>
      <p:ext uri="{BB962C8B-B14F-4D97-AF65-F5344CB8AC3E}">
        <p14:creationId xmlns:p14="http://schemas.microsoft.com/office/powerpoint/2010/main" val="4216234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7</a:t>
            </a:fld>
            <a:endParaRPr lang="nl-BE"/>
          </a:p>
        </p:txBody>
      </p:sp>
    </p:spTree>
    <p:extLst>
      <p:ext uri="{BB962C8B-B14F-4D97-AF65-F5344CB8AC3E}">
        <p14:creationId xmlns:p14="http://schemas.microsoft.com/office/powerpoint/2010/main" val="138644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After research based on the internet and with my fellow students, I decided to go with RetinaFace. RetinaFace is a face detection model provided by the </a:t>
            </a:r>
            <a:r>
              <a:rPr lang="en-GB" sz="1200" kern="1200" dirty="0" err="1">
                <a:solidFill>
                  <a:schemeClr val="tx1"/>
                </a:solidFill>
                <a:effectLst/>
                <a:latin typeface="+mn-lt"/>
                <a:ea typeface="+mn-ea"/>
                <a:cs typeface="+mn-cs"/>
              </a:rPr>
              <a:t>UniFace</a:t>
            </a:r>
            <a:r>
              <a:rPr lang="en-GB" sz="1200" kern="1200" dirty="0">
                <a:solidFill>
                  <a:schemeClr val="tx1"/>
                </a:solidFill>
                <a:effectLst/>
                <a:latin typeface="+mn-lt"/>
                <a:ea typeface="+mn-ea"/>
                <a:cs typeface="+mn-cs"/>
              </a:rPr>
              <a:t> library which performs really good under real world conditions. It returns a confidence score and the landmarks which I later need.</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8</a:t>
            </a:fld>
            <a:endParaRPr lang="nl-BE"/>
          </a:p>
        </p:txBody>
      </p:sp>
    </p:spTree>
    <p:extLst>
      <p:ext uri="{BB962C8B-B14F-4D97-AF65-F5344CB8AC3E}">
        <p14:creationId xmlns:p14="http://schemas.microsoft.com/office/powerpoint/2010/main" val="147712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this confusion matrix, RetinaFace has been tested on 1000 samples. As we can see, it has a high number of true positives.</a:t>
            </a:r>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5"/>
          </p:nvPr>
        </p:nvSpPr>
        <p:spPr/>
        <p:txBody>
          <a:bodyPr/>
          <a:lstStyle/>
          <a:p>
            <a:fld id="{89ED9555-764A-4B78-873A-3D7406AAEA2B}" type="slidenum">
              <a:rPr lang="nl-BE" smtClean="0"/>
              <a:pPr/>
              <a:t>9</a:t>
            </a:fld>
            <a:endParaRPr lang="nl-BE"/>
          </a:p>
        </p:txBody>
      </p:sp>
    </p:spTree>
    <p:extLst>
      <p:ext uri="{BB962C8B-B14F-4D97-AF65-F5344CB8AC3E}">
        <p14:creationId xmlns:p14="http://schemas.microsoft.com/office/powerpoint/2010/main" val="4052825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nl-NL"/>
              <a:t>Klik om stijl te bewerken</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latin typeface="+mj-lt"/>
              </a:defRPr>
            </a:lvl1pPr>
          </a:lstStyle>
          <a:p>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latin typeface="+mj-lt"/>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latin typeface="+mj-lt"/>
              </a:defRPr>
            </a:lvl1pPr>
          </a:lstStyle>
          <a:p>
            <a:pPr algn="l"/>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stijl te bewerken</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lvl1pPr>
              <a:defRPr>
                <a:latin typeface="+mj-lt"/>
              </a:defRPr>
            </a:lvl1pPr>
          </a:lstStyle>
          <a:p>
            <a:endParaRPr lang="nl-BE" dirty="0"/>
          </a:p>
        </p:txBody>
      </p:sp>
      <p:sp>
        <p:nvSpPr>
          <p:cNvPr id="8" name="Date Placeholder 7"/>
          <p:cNvSpPr>
            <a:spLocks noGrp="1"/>
          </p:cNvSpPr>
          <p:nvPr>
            <p:ph type="dt" sz="half" idx="13"/>
          </p:nvPr>
        </p:nvSpPr>
        <p:spPr/>
        <p:txBody>
          <a:bodyPr/>
          <a:lstStyle>
            <a:lvl1pPr>
              <a:defRPr>
                <a:latin typeface="+mj-lt"/>
              </a:defRPr>
            </a:lvl1pPr>
          </a:lstStyle>
          <a:p>
            <a:pPr algn="l"/>
            <a:endParaRPr lang="nl-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734000"/>
          </a:xfrm>
        </p:spPr>
        <p:txBody>
          <a:bodyPr bIns="144000" numCol="2" spcCol="360000" anchor="ctr" anchorCtr="0"/>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p>
            <a:r>
              <a:rPr lang="nl-NL"/>
              <a:t>Klik om stijl te bewerken</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lvl1pPr>
              <a:defRPr>
                <a:latin typeface="+mj-lt"/>
              </a:defRPr>
            </a:lvl1pPr>
          </a:lstStyle>
          <a:p>
            <a:pPr algn="l"/>
            <a:endParaRPr lang="nl-BE" dirty="0"/>
          </a:p>
        </p:txBody>
      </p:sp>
      <p:sp>
        <p:nvSpPr>
          <p:cNvPr id="16" name="Slide Number Placeholder 15"/>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lvl1pPr>
              <a:defRPr>
                <a:latin typeface="+mj-lt"/>
              </a:defRPr>
            </a:lvl1pPr>
          </a:lstStyle>
          <a:p>
            <a:endParaRPr lang="nl-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tent |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nl-BE" dirty="0"/>
          </a:p>
        </p:txBody>
      </p:sp>
      <p:sp>
        <p:nvSpPr>
          <p:cNvPr id="3" name="Text Placeholder 2"/>
          <p:cNvSpPr>
            <a:spLocks noGrp="1"/>
          </p:cNvSpPr>
          <p:nvPr>
            <p:ph type="body" idx="1"/>
          </p:nvPr>
        </p:nvSpPr>
        <p:spPr>
          <a:xfrm>
            <a:off x="0" y="1152000"/>
            <a:ext cx="5904000" cy="1097992"/>
          </a:xfrm>
        </p:spPr>
        <p:txBody>
          <a:bodyPr lIns="252000" tIns="252000" rIns="0" bIns="0" anchor="t" anchorCtr="0">
            <a:no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0" y="2285992"/>
            <a:ext cx="5904000" cy="3600000"/>
          </a:xfrm>
        </p:spPr>
        <p:txBody>
          <a:bodyPr lIns="252000" tIns="0" rIns="0"/>
          <a:lstStyle>
            <a:lvl1pPr>
              <a:defRPr sz="2600"/>
            </a:lvl1pPr>
            <a:lvl2pPr>
              <a:defRPr sz="2300"/>
            </a:lvl2pPr>
            <a:lvl3pPr>
              <a:defRPr sz="2000"/>
            </a:lvl3pPr>
            <a:lvl4pPr>
              <a:defRPr sz="17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 Placeholder 4"/>
          <p:cNvSpPr>
            <a:spLocks noGrp="1"/>
          </p:cNvSpPr>
          <p:nvPr>
            <p:ph type="body" sz="quarter" idx="3"/>
          </p:nvPr>
        </p:nvSpPr>
        <p:spPr>
          <a:xfrm>
            <a:off x="6288043" y="1152000"/>
            <a:ext cx="5904000" cy="1097992"/>
          </a:xfrm>
        </p:spPr>
        <p:txBody>
          <a:bodyPr lIns="0" tIns="252000" rIns="252000" bIns="0" anchor="t" anchorCtr="0">
            <a:norm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288043" y="2285992"/>
            <a:ext cx="5904000" cy="3600000"/>
          </a:xfrm>
        </p:spPr>
        <p:txBody>
          <a:bodyPr lIns="0" tIns="0" rIns="252000"/>
          <a:lstStyle>
            <a:lvl1pPr>
              <a:defRPr sz="2600"/>
            </a:lvl1pPr>
            <a:lvl2pPr>
              <a:defRPr sz="2300"/>
            </a:lvl2pPr>
            <a:lvl3pPr>
              <a:defRPr sz="2000"/>
            </a:lvl3pPr>
            <a:lvl4pPr>
              <a:defRPr sz="17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cxnSp>
        <p:nvCxnSpPr>
          <p:cNvPr id="10" name="Straight Connector 9"/>
          <p:cNvCxnSpPr/>
          <p:nvPr userDrawn="1"/>
        </p:nvCxnSpPr>
        <p:spPr>
          <a:xfrm>
            <a:off x="240000" y="1141200"/>
            <a:ext cx="11664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lvl1pPr>
              <a:defRPr>
                <a:latin typeface="+mj-lt"/>
              </a:defRPr>
            </a:lvl1pPr>
          </a:lstStyle>
          <a:p>
            <a:pPr algn="l"/>
            <a:endParaRPr lang="nl-BE" dirty="0"/>
          </a:p>
        </p:txBody>
      </p:sp>
      <p:sp>
        <p:nvSpPr>
          <p:cNvPr id="12" name="Slide Number Placeholder 11"/>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3" name="Footer Placeholder 12"/>
          <p:cNvSpPr>
            <a:spLocks noGrp="1"/>
          </p:cNvSpPr>
          <p:nvPr>
            <p:ph type="ftr" sz="quarter" idx="12"/>
          </p:nvPr>
        </p:nvSpPr>
        <p:spPr/>
        <p:txBody>
          <a:bodyPr/>
          <a:lstStyle>
            <a:lvl1pPr>
              <a:defRPr>
                <a:latin typeface="+mj-lt"/>
              </a:defRPr>
            </a:lvl1pPr>
          </a:lstStyle>
          <a:p>
            <a:endParaRPr lang="nl-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1 Pictur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494" y="1152000"/>
            <a:ext cx="6762797" cy="4734000"/>
          </a:xfrm>
        </p:spPr>
        <p:txBody>
          <a:bodyPr lIns="0" rIns="0" bIns="144000"/>
          <a:lstStyle>
            <a:lvl2pPr algn="l">
              <a:defRPr/>
            </a:lvl2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stijl te bewerken</a:t>
            </a:r>
            <a:endParaRPr lang="nl-BE" dirty="0"/>
          </a:p>
        </p:txBody>
      </p:sp>
      <p:cxnSp>
        <p:nvCxnSpPr>
          <p:cNvPr id="20" name="Straight Connector 19"/>
          <p:cNvCxnSpPr/>
          <p:nvPr userDrawn="1"/>
        </p:nvCxnSpPr>
        <p:spPr>
          <a:xfrm>
            <a:off x="240000" y="1141200"/>
            <a:ext cx="11664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3" name="Picture Placeholder 87"/>
          <p:cNvSpPr>
            <a:spLocks noGrp="1"/>
          </p:cNvSpPr>
          <p:nvPr>
            <p:ph type="pic" sz="quarter" idx="10"/>
          </p:nvPr>
        </p:nvSpPr>
        <p:spPr>
          <a:xfrm>
            <a:off x="240000" y="1152000"/>
            <a:ext cx="4571989" cy="4734000"/>
          </a:xfrm>
        </p:spPr>
        <p:txBody>
          <a:bodyPr>
            <a:normAutofit/>
          </a:bodyPr>
          <a:lstStyle>
            <a:lvl1pPr>
              <a:buNone/>
              <a:defRPr sz="1000"/>
            </a:lvl1pPr>
          </a:lstStyle>
          <a:p>
            <a:r>
              <a:rPr lang="nl-NL"/>
              <a:t>Klik op het pictogram als u een afbeelding wilt toevoegen</a:t>
            </a:r>
            <a:endParaRPr lang="nl-BE" dirty="0"/>
          </a:p>
        </p:txBody>
      </p:sp>
      <p:sp>
        <p:nvSpPr>
          <p:cNvPr id="9" name="Date Placeholder 8"/>
          <p:cNvSpPr>
            <a:spLocks noGrp="1"/>
          </p:cNvSpPr>
          <p:nvPr>
            <p:ph type="dt" sz="half" idx="11"/>
          </p:nvPr>
        </p:nvSpPr>
        <p:spPr/>
        <p:txBody>
          <a:bodyPr/>
          <a:lstStyle>
            <a:lvl1pPr>
              <a:defRPr>
                <a:latin typeface="+mj-lt"/>
              </a:defRPr>
            </a:lvl1pPr>
          </a:lstStyle>
          <a:p>
            <a:pPr algn="l"/>
            <a:endParaRPr lang="nl-BE" dirty="0"/>
          </a:p>
        </p:txBody>
      </p:sp>
      <p:sp>
        <p:nvSpPr>
          <p:cNvPr id="10" name="Slide Number Placeholder 9"/>
          <p:cNvSpPr>
            <a:spLocks noGrp="1"/>
          </p:cNvSpPr>
          <p:nvPr>
            <p:ph type="sldNum" sz="quarter" idx="12"/>
          </p:nvPr>
        </p:nvSpPr>
        <p:spPr/>
        <p:txBody>
          <a:bodyPr/>
          <a:lstStyle>
            <a:lvl1pPr>
              <a:defRPr>
                <a:latin typeface="+mj-lt"/>
              </a:defRPr>
            </a:lvl1pPr>
          </a:lstStyle>
          <a:p>
            <a:fld id="{3B80295F-48CD-49FC-897A-CCEC919B8070}" type="slidenum">
              <a:rPr lang="nl-BE" smtClean="0"/>
              <a:pPr/>
              <a:t>‹nr.›</a:t>
            </a:fld>
            <a:endParaRPr lang="nl-BE" dirty="0"/>
          </a:p>
        </p:txBody>
      </p:sp>
      <p:sp>
        <p:nvSpPr>
          <p:cNvPr id="11" name="Footer Placeholder 10"/>
          <p:cNvSpPr>
            <a:spLocks noGrp="1"/>
          </p:cNvSpPr>
          <p:nvPr>
            <p:ph type="ftr" sz="quarter" idx="13"/>
          </p:nvPr>
        </p:nvSpPr>
        <p:spPr/>
        <p:txBody>
          <a:bodyPr/>
          <a:lstStyle>
            <a:lvl1pPr>
              <a:defRPr>
                <a:latin typeface="+mj-lt"/>
              </a:defRPr>
            </a:lvl1pPr>
          </a:lstStyle>
          <a:p>
            <a:endParaRPr lang="nl-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mj-lt"/>
              </a:defRPr>
            </a:lvl1pPr>
          </a:lstStyle>
          <a:p>
            <a:endParaRPr lang="nl-BE" dirty="0"/>
          </a:p>
        </p:txBody>
      </p:sp>
      <p:sp>
        <p:nvSpPr>
          <p:cNvPr id="4" name="Slide Number Placeholder 3"/>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lvl1pPr>
              <a:defRPr>
                <a:latin typeface="+mj-lt"/>
              </a:defRPr>
            </a:lvl1pPr>
          </a:lstStyle>
          <a:p>
            <a:pPr algn="l"/>
            <a:endParaRPr lang="nl-BE" dirty="0"/>
          </a:p>
        </p:txBody>
      </p:sp>
      <p:sp>
        <p:nvSpPr>
          <p:cNvPr id="7" name="Text Placeholder 6"/>
          <p:cNvSpPr>
            <a:spLocks noGrp="1"/>
          </p:cNvSpPr>
          <p:nvPr>
            <p:ph type="body" sz="quarter" idx="13"/>
          </p:nvPr>
        </p:nvSpPr>
        <p:spPr>
          <a:xfrm>
            <a:off x="0" y="1"/>
            <a:ext cx="12192000" cy="5929313"/>
          </a:xfrm>
        </p:spPr>
        <p:txBody>
          <a:bodyPr/>
          <a:lstStyle>
            <a:lvl1pPr>
              <a:buClrTx/>
              <a:defRPr>
                <a:solidFill>
                  <a:srgbClr val="000000"/>
                </a:solidFill>
                <a:latin typeface="+mj-lt"/>
              </a:defRPr>
            </a:lvl1pPr>
            <a:lvl2pPr>
              <a:buClrTx/>
              <a:defRPr>
                <a:solidFill>
                  <a:srgbClr val="000000"/>
                </a:solidFill>
                <a:latin typeface="+mj-lt"/>
              </a:defRPr>
            </a:lvl2pPr>
            <a:lvl3pPr>
              <a:buClrTx/>
              <a:defRPr>
                <a:solidFill>
                  <a:srgbClr val="000000"/>
                </a:solidFill>
                <a:latin typeface="+mj-lt"/>
              </a:defRPr>
            </a:lvl3pPr>
            <a:lvl4pPr>
              <a:buClrTx/>
              <a:defRPr>
                <a:solidFill>
                  <a:srgbClr val="000000"/>
                </a:solidFill>
                <a:latin typeface="+mj-lt"/>
              </a:defRPr>
            </a:lvl4pPr>
            <a:lvl5pPr>
              <a:buClrTx/>
              <a:defRPr>
                <a:solidFill>
                  <a:srgbClr val="000000"/>
                </a:solidFill>
                <a:latin typeface="+mj-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Big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mj-lt"/>
              </a:defRPr>
            </a:lvl1pPr>
          </a:lstStyle>
          <a:p>
            <a:endParaRPr lang="nl-BE" dirty="0"/>
          </a:p>
        </p:txBody>
      </p:sp>
      <p:sp>
        <p:nvSpPr>
          <p:cNvPr id="4" name="Slide Number Placeholder 3"/>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lvl1pPr>
              <a:defRPr>
                <a:latin typeface="+mj-lt"/>
              </a:defRPr>
            </a:lvl1pPr>
          </a:lstStyle>
          <a:p>
            <a:pPr algn="l"/>
            <a:endParaRPr lang="nl-BE" dirty="0"/>
          </a:p>
        </p:txBody>
      </p:sp>
      <p:sp>
        <p:nvSpPr>
          <p:cNvPr id="7" name="Picture Placeholder 6"/>
          <p:cNvSpPr>
            <a:spLocks noGrp="1"/>
          </p:cNvSpPr>
          <p:nvPr>
            <p:ph type="pic" sz="quarter" idx="13"/>
          </p:nvPr>
        </p:nvSpPr>
        <p:spPr>
          <a:xfrm>
            <a:off x="0" y="1"/>
            <a:ext cx="12192000" cy="5929313"/>
          </a:xfrm>
        </p:spPr>
        <p:txBody>
          <a:bodyPr/>
          <a:lstStyle/>
          <a:p>
            <a:r>
              <a:rPr lang="nl-NL"/>
              <a:t>Klik op het pictogram als u een afbeelding wilt toevoegen</a:t>
            </a:r>
            <a:endParaRPr lang="nl-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7" name="Rectangle 6"/>
          <p:cNvSpPr/>
          <p:nvPr/>
        </p:nvSpPr>
        <p:spPr>
          <a:xfrm>
            <a:off x="0" y="5958024"/>
            <a:ext cx="12192000" cy="900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82" name="Rectangle 81"/>
          <p:cNvSpPr/>
          <p:nvPr/>
        </p:nvSpPr>
        <p:spPr>
          <a:xfrm>
            <a:off x="0" y="6084000"/>
            <a:ext cx="264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9" name="Footer Placeholder 4"/>
          <p:cNvSpPr>
            <a:spLocks noGrp="1"/>
          </p:cNvSpPr>
          <p:nvPr>
            <p:ph type="ftr" sz="quarter" idx="3"/>
          </p:nvPr>
        </p:nvSpPr>
        <p:spPr>
          <a:xfrm>
            <a:off x="1007435" y="6084000"/>
            <a:ext cx="5376565" cy="432000"/>
          </a:xfrm>
          <a:prstGeom prst="rect">
            <a:avLst/>
          </a:prstGeom>
          <a:solidFill>
            <a:schemeClr val="bg1"/>
          </a:solidFill>
        </p:spPr>
        <p:txBody>
          <a:bodyPr wrap="square" lIns="144000" tIns="0" rIns="144000" bIns="0" anchor="ctr" anchorCtr="0">
            <a:noAutofit/>
          </a:bodyPr>
          <a:lstStyle>
            <a:lvl1pPr algn="l">
              <a:lnSpc>
                <a:spcPct val="90000"/>
              </a:lnSpc>
              <a:defRPr sz="1500">
                <a:solidFill>
                  <a:srgbClr val="00A0AE"/>
                </a:solidFill>
                <a:latin typeface="+mj-lt"/>
              </a:defRPr>
            </a:lvl1pPr>
          </a:lstStyle>
          <a:p>
            <a:endParaRPr lang="nl-BE" dirty="0"/>
          </a:p>
        </p:txBody>
      </p:sp>
      <p:sp>
        <p:nvSpPr>
          <p:cNvPr id="86" name="Slide Number Placeholder 85"/>
          <p:cNvSpPr>
            <a:spLocks noGrp="1"/>
          </p:cNvSpPr>
          <p:nvPr>
            <p:ph type="sldNum" sz="quarter" idx="4"/>
          </p:nvPr>
        </p:nvSpPr>
        <p:spPr>
          <a:xfrm>
            <a:off x="480000" y="6084000"/>
            <a:ext cx="480000" cy="667148"/>
          </a:xfrm>
          <a:prstGeom prst="rect">
            <a:avLst/>
          </a:prstGeom>
          <a:solidFill>
            <a:srgbClr val="00A0AE"/>
          </a:solidFill>
        </p:spPr>
        <p:txBody>
          <a:bodyPr vert="horz" wrap="none" lIns="0" tIns="108000" rIns="0" bIns="0" rtlCol="0" anchor="ctr" anchorCtr="0">
            <a:noAutofit/>
          </a:bodyPr>
          <a:lstStyle>
            <a:lvl1pPr algn="ctr">
              <a:defRPr sz="2000" b="0">
                <a:solidFill>
                  <a:schemeClr val="bg1"/>
                </a:solidFill>
                <a:latin typeface="+mj-lt"/>
              </a:defRPr>
            </a:lvl1pPr>
          </a:lstStyle>
          <a:p>
            <a:fld id="{3B80295F-48CD-49FC-897A-CCEC919B8070}" type="slidenum">
              <a:rPr lang="nl-BE" smtClean="0"/>
              <a:pPr/>
              <a:t>‹nr.›</a:t>
            </a:fld>
            <a:endParaRPr lang="nl-BE" dirty="0"/>
          </a:p>
        </p:txBody>
      </p:sp>
      <p:sp>
        <p:nvSpPr>
          <p:cNvPr id="2" name="Title Placeholder 1"/>
          <p:cNvSpPr>
            <a:spLocks noGrp="1"/>
          </p:cNvSpPr>
          <p:nvPr>
            <p:ph type="title"/>
          </p:nvPr>
        </p:nvSpPr>
        <p:spPr>
          <a:xfrm>
            <a:off x="0" y="0"/>
            <a:ext cx="12192000" cy="1142984"/>
          </a:xfrm>
          <a:prstGeom prst="rect">
            <a:avLst/>
          </a:prstGeom>
          <a:ln w="0">
            <a:noFill/>
          </a:ln>
        </p:spPr>
        <p:txBody>
          <a:bodyPr vert="horz" lIns="360000" tIns="180000" rIns="360000" bIns="144000" rtlCol="0" anchor="ctr">
            <a:noAutofit/>
          </a:bodyPr>
          <a:lstStyle/>
          <a:p>
            <a:r>
              <a:rPr lang="nl-NL" dirty="0"/>
              <a:t>Klik om de stijl te bewerken</a:t>
            </a:r>
            <a:endParaRPr lang="nl-BE" dirty="0"/>
          </a:p>
        </p:txBody>
      </p:sp>
      <p:sp>
        <p:nvSpPr>
          <p:cNvPr id="3" name="Text Placeholder 2"/>
          <p:cNvSpPr>
            <a:spLocks noGrp="1"/>
          </p:cNvSpPr>
          <p:nvPr>
            <p:ph type="body" idx="1"/>
          </p:nvPr>
        </p:nvSpPr>
        <p:spPr>
          <a:xfrm>
            <a:off x="0" y="1152000"/>
            <a:ext cx="12192000" cy="4428000"/>
          </a:xfrm>
          <a:prstGeom prst="rect">
            <a:avLst/>
          </a:prstGeom>
        </p:spPr>
        <p:txBody>
          <a:bodyPr vert="horz" lIns="432000" tIns="252000" rIns="43200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0" name="Date Placeholder 3"/>
          <p:cNvSpPr>
            <a:spLocks noGrp="1"/>
          </p:cNvSpPr>
          <p:nvPr>
            <p:ph type="dt" sz="half" idx="2"/>
          </p:nvPr>
        </p:nvSpPr>
        <p:spPr>
          <a:xfrm>
            <a:off x="1007435" y="6570001"/>
            <a:ext cx="109119" cy="200055"/>
          </a:xfrm>
          <a:prstGeom prst="rect">
            <a:avLst/>
          </a:prstGeom>
          <a:solidFill>
            <a:srgbClr val="EC4B2F"/>
          </a:solidFill>
        </p:spPr>
        <p:txBody>
          <a:bodyPr wrap="none" lIns="108000" tIns="0" rIns="0" bIns="0" anchor="b" anchorCtr="0">
            <a:spAutoFit/>
          </a:bodyPr>
          <a:lstStyle>
            <a:lvl1pPr algn="r">
              <a:defRPr sz="1300">
                <a:solidFill>
                  <a:schemeClr val="bg1"/>
                </a:solidFill>
                <a:latin typeface="+mj-lt"/>
              </a:defRPr>
            </a:lvl1pPr>
          </a:lstStyle>
          <a:p>
            <a:pPr algn="l"/>
            <a:endParaRPr lang="nl-BE" dirty="0"/>
          </a:p>
        </p:txBody>
      </p:sp>
      <p:pic>
        <p:nvPicPr>
          <p:cNvPr id="9" name="Picture 8" descr="tm_rgb.jpg"/>
          <p:cNvPicPr>
            <a:picLocks noChangeAspect="1"/>
          </p:cNvPicPr>
          <p:nvPr/>
        </p:nvPicPr>
        <p:blipFill>
          <a:blip r:embed="rId9" cstate="print"/>
          <a:stretch>
            <a:fillRect/>
          </a:stretch>
        </p:blipFill>
        <p:spPr>
          <a:xfrm>
            <a:off x="10200456" y="5976000"/>
            <a:ext cx="1650076" cy="8645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0" r:id="rId2"/>
    <p:sldLayoutId id="2147483678" r:id="rId3"/>
    <p:sldLayoutId id="2147483653" r:id="rId4"/>
    <p:sldLayoutId id="2147483679" r:id="rId5"/>
    <p:sldLayoutId id="2147483688" r:id="rId6"/>
    <p:sldLayoutId id="2147483687" r:id="rId7"/>
  </p:sldLayoutIdLst>
  <p:hf hdr="0" dt="0"/>
  <p:txStyles>
    <p:titleStyle>
      <a:lvl1pPr algn="l" defTabSz="914400" rtl="0" eaLnBrk="1" latinLnBrk="0" hangingPunct="1">
        <a:lnSpc>
          <a:spcPct val="80000"/>
        </a:lnSpc>
        <a:spcBef>
          <a:spcPct val="0"/>
        </a:spcBef>
        <a:buNone/>
        <a:defRPr sz="3600" b="1" kern="1200" cap="all" baseline="0">
          <a:solidFill>
            <a:srgbClr val="00A0AE"/>
          </a:solidFill>
          <a:latin typeface="+mj-lt"/>
          <a:ea typeface="+mj-ea"/>
          <a:cs typeface="+mj-cs"/>
        </a:defRPr>
      </a:lvl1pPr>
    </p:titleStyle>
    <p:bodyStyle>
      <a:lvl1pPr marL="355600" indent="-355600" algn="l" defTabSz="914400" rtl="0" eaLnBrk="1" latinLnBrk="0" hangingPunct="1">
        <a:lnSpc>
          <a:spcPct val="90000"/>
        </a:lnSpc>
        <a:spcBef>
          <a:spcPts val="400"/>
        </a:spcBef>
        <a:spcAft>
          <a:spcPts val="400"/>
        </a:spcAft>
        <a:buClrTx/>
        <a:buSzPct val="90000"/>
        <a:buFont typeface="Verdana" pitchFamily="34" charset="0"/>
        <a:buChar char="•"/>
        <a:defRPr sz="3000" kern="1200">
          <a:solidFill>
            <a:srgbClr val="000000"/>
          </a:solidFill>
          <a:latin typeface="+mj-lt"/>
          <a:ea typeface="+mn-ea"/>
          <a:cs typeface="+mn-cs"/>
        </a:defRPr>
      </a:lvl1pPr>
      <a:lvl2pPr marL="723900" indent="-368300" algn="l" defTabSz="914400" rtl="0" eaLnBrk="1" latinLnBrk="0" hangingPunct="1">
        <a:lnSpc>
          <a:spcPct val="90000"/>
        </a:lnSpc>
        <a:spcBef>
          <a:spcPts val="400"/>
        </a:spcBef>
        <a:spcAft>
          <a:spcPts val="400"/>
        </a:spcAft>
        <a:buClrTx/>
        <a:buFont typeface="Arial" pitchFamily="34" charset="0"/>
        <a:buChar char="−"/>
        <a:defRPr sz="2700" kern="1200">
          <a:solidFill>
            <a:srgbClr val="000000"/>
          </a:solidFill>
          <a:latin typeface="+mj-lt"/>
          <a:ea typeface="+mn-ea"/>
          <a:cs typeface="+mn-cs"/>
        </a:defRPr>
      </a:lvl2pPr>
      <a:lvl3pPr marL="982663" indent="-258763" algn="l" defTabSz="914400" rtl="0" eaLnBrk="1" latinLnBrk="0" hangingPunct="1">
        <a:lnSpc>
          <a:spcPct val="90000"/>
        </a:lnSpc>
        <a:spcBef>
          <a:spcPts val="400"/>
        </a:spcBef>
        <a:spcAft>
          <a:spcPts val="400"/>
        </a:spcAft>
        <a:buClrTx/>
        <a:buFont typeface="Arial" pitchFamily="34" charset="0"/>
        <a:buChar char="•"/>
        <a:defRPr sz="2400" kern="1200">
          <a:solidFill>
            <a:srgbClr val="000000"/>
          </a:solidFill>
          <a:latin typeface="+mj-lt"/>
          <a:ea typeface="+mn-ea"/>
          <a:cs typeface="+mn-cs"/>
        </a:defRPr>
      </a:lvl3pPr>
      <a:lvl4pPr marL="1255713" indent="-273050" algn="l" defTabSz="914400" rtl="0" eaLnBrk="1" latinLnBrk="0" hangingPunct="1">
        <a:lnSpc>
          <a:spcPct val="90000"/>
        </a:lnSpc>
        <a:spcBef>
          <a:spcPts val="400"/>
        </a:spcBef>
        <a:spcAft>
          <a:spcPts val="400"/>
        </a:spcAft>
        <a:buClrTx/>
        <a:buFont typeface="Arial" pitchFamily="34" charset="0"/>
        <a:buChar char="»"/>
        <a:defRPr sz="2100" kern="1200">
          <a:solidFill>
            <a:srgbClr val="000000"/>
          </a:solidFill>
          <a:latin typeface="+mj-lt"/>
          <a:ea typeface="+mn-ea"/>
          <a:cs typeface="+mn-cs"/>
        </a:defRPr>
      </a:lvl4pPr>
      <a:lvl5pPr marL="1609725" indent="-258763" algn="l" defTabSz="914400" rtl="0" eaLnBrk="1" latinLnBrk="0" hangingPunct="1">
        <a:lnSpc>
          <a:spcPct val="90000"/>
        </a:lnSpc>
        <a:spcBef>
          <a:spcPts val="400"/>
        </a:spcBef>
        <a:spcAft>
          <a:spcPts val="400"/>
        </a:spcAft>
        <a:buClr>
          <a:schemeClr val="tx1"/>
        </a:buClr>
        <a:buFont typeface="Arial" pitchFamily="34" charset="0"/>
        <a:buNone/>
        <a:defRPr sz="20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88000" y="5013176"/>
            <a:ext cx="12192000" cy="1800000"/>
          </a:xfrm>
        </p:spPr>
        <p:txBody>
          <a:bodyPr vert="horz" wrap="square" lIns="720000" tIns="180000" rIns="720000" bIns="540000" rtlCol="0" anchor="t">
            <a:noAutofit/>
          </a:bodyPr>
          <a:lstStyle/>
          <a:p>
            <a:pPr algn="r"/>
            <a:r>
              <a:rPr lang="en-GB" noProof="0" dirty="0">
                <a:ea typeface="Verdana"/>
                <a:cs typeface="Verdana"/>
              </a:rPr>
              <a:t>Rayen Ghordo</a:t>
            </a:r>
            <a:endParaRPr lang="en-GB" noProof="0" dirty="0">
              <a:highlight>
                <a:srgbClr val="FFFF00"/>
              </a:highlight>
              <a:ea typeface="Verdana"/>
              <a:cs typeface="Verdana"/>
            </a:endParaRPr>
          </a:p>
          <a:p>
            <a:pPr algn="r"/>
            <a:endParaRPr lang="en-GB" noProof="0" dirty="0"/>
          </a:p>
        </p:txBody>
      </p:sp>
      <p:sp>
        <p:nvSpPr>
          <p:cNvPr id="3" name="Title 2"/>
          <p:cNvSpPr>
            <a:spLocks noGrp="1"/>
          </p:cNvSpPr>
          <p:nvPr>
            <p:ph type="title"/>
          </p:nvPr>
        </p:nvSpPr>
        <p:spPr>
          <a:xfrm>
            <a:off x="0" y="2492896"/>
            <a:ext cx="12192000" cy="1079920"/>
          </a:xfrm>
        </p:spPr>
        <p:txBody>
          <a:bodyPr/>
          <a:lstStyle/>
          <a:p>
            <a:r>
              <a:rPr lang="en-GB" noProof="0" dirty="0">
                <a:ea typeface="Verdana"/>
                <a:cs typeface="Verdana"/>
              </a:rPr>
              <a:t>Who is in the picture</a:t>
            </a:r>
            <a:br>
              <a:rPr lang="en-GB" noProof="0" dirty="0">
                <a:ea typeface="Verdana"/>
                <a:cs typeface="Verdana"/>
              </a:rPr>
            </a:br>
            <a:r>
              <a:rPr lang="en-GB" sz="1600" noProof="0" dirty="0">
                <a:ea typeface="Verdana"/>
                <a:cs typeface="Verdana"/>
              </a:rPr>
              <a:t>AI frameworks</a:t>
            </a:r>
            <a:endParaRPr lang="en-GB" noProof="0" dirty="0"/>
          </a:p>
        </p:txBody>
      </p:sp>
      <p:sp>
        <p:nvSpPr>
          <p:cNvPr id="4" name="Footer Placeholder 3"/>
          <p:cNvSpPr>
            <a:spLocks noGrp="1"/>
          </p:cNvSpPr>
          <p:nvPr>
            <p:ph type="ftr" sz="quarter" idx="12"/>
          </p:nvPr>
        </p:nvSpPr>
        <p:spPr/>
        <p:txBody>
          <a:bodyPr/>
          <a:lstStyle/>
          <a:p>
            <a:r>
              <a:rPr lang="en-GB" noProof="0" dirty="0"/>
              <a:t>Who Is In The Picture</a:t>
            </a:r>
          </a:p>
        </p:txBody>
      </p:sp>
      <p:sp>
        <p:nvSpPr>
          <p:cNvPr id="5" name="Slide Number Placeholder 4"/>
          <p:cNvSpPr>
            <a:spLocks noGrp="1"/>
          </p:cNvSpPr>
          <p:nvPr>
            <p:ph type="sldNum" sz="quarter" idx="11"/>
          </p:nvPr>
        </p:nvSpPr>
        <p:spPr/>
        <p:txBody>
          <a:bodyPr/>
          <a:lstStyle/>
          <a:p>
            <a:fld id="{3B80295F-48CD-49FC-897A-CCEC919B8070}" type="slidenum">
              <a:rPr lang="en-GB" noProof="0" smtClean="0"/>
              <a:pPr/>
              <a:t>1</a:t>
            </a:fld>
            <a:endParaRPr lang="en-GB"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09073-611E-E88F-48F1-CC9AAEF0465F}"/>
            </a:ext>
          </a:extLst>
        </p:cNvPr>
        <p:cNvGrpSpPr/>
        <p:nvPr/>
      </p:nvGrpSpPr>
      <p:grpSpPr>
        <a:xfrm>
          <a:off x="0" y="0"/>
          <a:ext cx="0" cy="0"/>
          <a:chOff x="0" y="0"/>
          <a:chExt cx="0" cy="0"/>
        </a:xfrm>
      </p:grpSpPr>
      <p:sp>
        <p:nvSpPr>
          <p:cNvPr id="25" name="Content Placeholder 1">
            <a:extLst>
              <a:ext uri="{FF2B5EF4-FFF2-40B4-BE49-F238E27FC236}">
                <a16:creationId xmlns:a16="http://schemas.microsoft.com/office/drawing/2014/main" id="{C148237E-2B6D-58DE-5B8C-8845256A53EE}"/>
              </a:ext>
            </a:extLst>
          </p:cNvPr>
          <p:cNvSpPr>
            <a:spLocks noGrp="1"/>
          </p:cNvSpPr>
          <p:nvPr>
            <p:ph idx="1"/>
          </p:nvPr>
        </p:nvSpPr>
        <p:spPr>
          <a:xfrm>
            <a:off x="0" y="1152000"/>
            <a:ext cx="6000750" cy="4428000"/>
          </a:xfrm>
        </p:spPr>
        <p:txBody>
          <a:bodyPr>
            <a:normAutofit/>
          </a:bodyPr>
          <a:lstStyle/>
          <a:p>
            <a:r>
              <a:rPr lang="en-GB" sz="2100" noProof="0" dirty="0"/>
              <a:t>RetinaFace is </a:t>
            </a:r>
            <a:r>
              <a:rPr lang="en-GB" sz="2100" b="1" noProof="0" dirty="0"/>
              <a:t>highly sensitive</a:t>
            </a:r>
          </a:p>
          <a:p>
            <a:r>
              <a:rPr lang="en-GB" sz="2100" noProof="0" dirty="0"/>
              <a:t>Can detect </a:t>
            </a:r>
            <a:r>
              <a:rPr lang="en-GB" sz="2100" b="1" noProof="0" dirty="0"/>
              <a:t>non-face</a:t>
            </a:r>
            <a:r>
              <a:rPr lang="en-GB" sz="2100" noProof="0" dirty="0"/>
              <a:t> regions as faces</a:t>
            </a:r>
          </a:p>
          <a:p>
            <a:r>
              <a:rPr lang="en-GB" sz="2100" noProof="0" dirty="0"/>
              <a:t>Background patterns may resemble facial features</a:t>
            </a:r>
          </a:p>
          <a:p>
            <a:pPr>
              <a:buFont typeface="Wingdings" panose="05000000000000000000" pitchFamily="2" charset="2"/>
              <a:buChar char="à"/>
            </a:pPr>
            <a:endParaRPr lang="en-GB" sz="2100" noProof="0" dirty="0"/>
          </a:p>
          <a:p>
            <a:pPr>
              <a:buFont typeface="Wingdings" panose="05000000000000000000" pitchFamily="2" charset="2"/>
              <a:buChar char="à"/>
            </a:pPr>
            <a:r>
              <a:rPr lang="en-GB" sz="2100" noProof="0" dirty="0"/>
              <a:t>Results in </a:t>
            </a:r>
            <a:r>
              <a:rPr lang="en-GB" sz="2100" b="1" noProof="0" dirty="0"/>
              <a:t>false detections</a:t>
            </a:r>
          </a:p>
          <a:p>
            <a:pPr>
              <a:buFont typeface="Wingdings" panose="05000000000000000000" pitchFamily="2" charset="2"/>
              <a:buChar char="à"/>
            </a:pPr>
            <a:endParaRPr lang="en-GB" sz="2100" noProof="0" dirty="0"/>
          </a:p>
          <a:p>
            <a:pPr lvl="2">
              <a:buFont typeface="Wingdings" panose="05000000000000000000" pitchFamily="2" charset="2"/>
              <a:buChar char="à"/>
            </a:pPr>
            <a:r>
              <a:rPr lang="en-GB" sz="2100" noProof="0" dirty="0"/>
              <a:t> </a:t>
            </a:r>
            <a:r>
              <a:rPr lang="en-GB" sz="2100" b="1" noProof="0" dirty="0"/>
              <a:t>Confidence threshold </a:t>
            </a:r>
            <a:r>
              <a:rPr lang="en-GB" sz="2100" noProof="0" dirty="0"/>
              <a:t>&amp; </a:t>
            </a:r>
            <a:r>
              <a:rPr lang="en-GB" sz="2100" b="1" noProof="0" dirty="0"/>
              <a:t>filter</a:t>
            </a:r>
            <a:r>
              <a:rPr lang="en-GB" sz="2100" noProof="0" dirty="0"/>
              <a:t> based on bounding box size</a:t>
            </a:r>
          </a:p>
        </p:txBody>
      </p:sp>
      <p:sp>
        <p:nvSpPr>
          <p:cNvPr id="27" name="Title 2">
            <a:extLst>
              <a:ext uri="{FF2B5EF4-FFF2-40B4-BE49-F238E27FC236}">
                <a16:creationId xmlns:a16="http://schemas.microsoft.com/office/drawing/2014/main" id="{22C90051-E327-546D-0B55-E015EE2E2E6B}"/>
              </a:ext>
            </a:extLst>
          </p:cNvPr>
          <p:cNvSpPr>
            <a:spLocks noGrp="1"/>
          </p:cNvSpPr>
          <p:nvPr>
            <p:ph type="title"/>
          </p:nvPr>
        </p:nvSpPr>
        <p:spPr>
          <a:xfrm>
            <a:off x="0" y="0"/>
            <a:ext cx="12192000" cy="1142984"/>
          </a:xfrm>
        </p:spPr>
        <p:txBody>
          <a:bodyPr anchor="ctr">
            <a:normAutofit/>
          </a:bodyPr>
          <a:lstStyle/>
          <a:p>
            <a:r>
              <a:rPr lang="en-GB" noProof="0" dirty="0"/>
              <a:t>Face detection model selection</a:t>
            </a:r>
          </a:p>
        </p:txBody>
      </p:sp>
      <p:sp>
        <p:nvSpPr>
          <p:cNvPr id="5" name="Tijdelijke aanduiding voor dianummer 4">
            <a:extLst>
              <a:ext uri="{FF2B5EF4-FFF2-40B4-BE49-F238E27FC236}">
                <a16:creationId xmlns:a16="http://schemas.microsoft.com/office/drawing/2014/main" id="{6B6BC07C-91E8-1286-34B2-29990E9AC488}"/>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10</a:t>
            </a:fld>
            <a:endParaRPr lang="en-GB" noProof="0" dirty="0"/>
          </a:p>
        </p:txBody>
      </p:sp>
      <p:sp>
        <p:nvSpPr>
          <p:cNvPr id="29" name="Footer Placeholder 5">
            <a:extLst>
              <a:ext uri="{FF2B5EF4-FFF2-40B4-BE49-F238E27FC236}">
                <a16:creationId xmlns:a16="http://schemas.microsoft.com/office/drawing/2014/main" id="{7282AF26-5904-12AB-222B-206B089C25BD}"/>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6" name="Tijdelijke aanduiding voor afbeelding 5" descr="Afbeelding met persoon, kleding, person, tafelgerei&#10;&#10;Door AI gegenereerde inhoud is mogelijk onjuist.">
            <a:extLst>
              <a:ext uri="{FF2B5EF4-FFF2-40B4-BE49-F238E27FC236}">
                <a16:creationId xmlns:a16="http://schemas.microsoft.com/office/drawing/2014/main" id="{ED1727EC-9DCB-1541-A463-CD5CFF013646}"/>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23771"/>
          <a:stretch>
            <a:fillRect/>
          </a:stretch>
        </p:blipFill>
        <p:spPr bwMode="auto">
          <a:xfrm>
            <a:off x="6191250" y="1152000"/>
            <a:ext cx="6000750" cy="4797280"/>
          </a:xfrm>
          <a:prstGeom prst="rect">
            <a:avLst/>
          </a:prstGeom>
          <a:noFill/>
          <a:ln>
            <a:noFill/>
          </a:ln>
        </p:spPr>
      </p:pic>
    </p:spTree>
    <p:extLst>
      <p:ext uri="{BB962C8B-B14F-4D97-AF65-F5344CB8AC3E}">
        <p14:creationId xmlns:p14="http://schemas.microsoft.com/office/powerpoint/2010/main" val="282745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2D7F8D1-CDFA-58C2-9D26-D08F148D8B70}"/>
              </a:ext>
            </a:extLst>
          </p:cNvPr>
          <p:cNvSpPr>
            <a:spLocks noGrp="1"/>
          </p:cNvSpPr>
          <p:nvPr>
            <p:ph idx="1"/>
          </p:nvPr>
        </p:nvSpPr>
        <p:spPr/>
        <p:txBody>
          <a:bodyPr/>
          <a:lstStyle/>
          <a:p>
            <a:r>
              <a:rPr lang="en-GB" noProof="0" dirty="0"/>
              <a:t>Images processed one by one</a:t>
            </a:r>
          </a:p>
          <a:p>
            <a:r>
              <a:rPr lang="en-GB" noProof="0" dirty="0"/>
              <a:t>RetinaFace with </a:t>
            </a:r>
            <a:r>
              <a:rPr lang="en-GB" b="1" noProof="0" dirty="0"/>
              <a:t>ResNet-34 backbone</a:t>
            </a:r>
          </a:p>
          <a:p>
            <a:r>
              <a:rPr lang="en-GB" noProof="0" dirty="0"/>
              <a:t>Bounding boxes and confidence scores visualized</a:t>
            </a:r>
          </a:p>
        </p:txBody>
      </p:sp>
      <p:sp>
        <p:nvSpPr>
          <p:cNvPr id="3" name="Titel 2">
            <a:extLst>
              <a:ext uri="{FF2B5EF4-FFF2-40B4-BE49-F238E27FC236}">
                <a16:creationId xmlns:a16="http://schemas.microsoft.com/office/drawing/2014/main" id="{35B4C059-56DA-6D27-2969-39C63A99871D}"/>
              </a:ext>
            </a:extLst>
          </p:cNvPr>
          <p:cNvSpPr>
            <a:spLocks noGrp="1"/>
          </p:cNvSpPr>
          <p:nvPr>
            <p:ph type="title"/>
          </p:nvPr>
        </p:nvSpPr>
        <p:spPr>
          <a:xfrm>
            <a:off x="-12232" y="9016"/>
            <a:ext cx="12192000" cy="1142984"/>
          </a:xfrm>
        </p:spPr>
        <p:txBody>
          <a:bodyPr/>
          <a:lstStyle/>
          <a:p>
            <a:r>
              <a:rPr lang="en-GB" noProof="0" dirty="0"/>
              <a:t>Detection</a:t>
            </a:r>
          </a:p>
        </p:txBody>
      </p:sp>
      <p:sp>
        <p:nvSpPr>
          <p:cNvPr id="5" name="Tijdelijke aanduiding voor dianummer 4">
            <a:extLst>
              <a:ext uri="{FF2B5EF4-FFF2-40B4-BE49-F238E27FC236}">
                <a16:creationId xmlns:a16="http://schemas.microsoft.com/office/drawing/2014/main" id="{BE8446D4-C009-0FBD-A3F5-D6258A435907}"/>
              </a:ext>
            </a:extLst>
          </p:cNvPr>
          <p:cNvSpPr>
            <a:spLocks noGrp="1"/>
          </p:cNvSpPr>
          <p:nvPr>
            <p:ph type="sldNum" sz="quarter" idx="12"/>
          </p:nvPr>
        </p:nvSpPr>
        <p:spPr/>
        <p:txBody>
          <a:bodyPr/>
          <a:lstStyle/>
          <a:p>
            <a:fld id="{3B80295F-48CD-49FC-897A-CCEC919B8070}" type="slidenum">
              <a:rPr lang="en-GB" noProof="0" smtClean="0"/>
              <a:pPr/>
              <a:t>11</a:t>
            </a:fld>
            <a:endParaRPr lang="en-GB" noProof="0" dirty="0"/>
          </a:p>
        </p:txBody>
      </p:sp>
      <p:sp>
        <p:nvSpPr>
          <p:cNvPr id="6" name="Tijdelijke aanduiding voor voettekst 5">
            <a:extLst>
              <a:ext uri="{FF2B5EF4-FFF2-40B4-BE49-F238E27FC236}">
                <a16:creationId xmlns:a16="http://schemas.microsoft.com/office/drawing/2014/main" id="{6C555898-E1FD-310C-AE05-102745042EA6}"/>
              </a:ext>
            </a:extLst>
          </p:cNvPr>
          <p:cNvSpPr>
            <a:spLocks noGrp="1"/>
          </p:cNvSpPr>
          <p:nvPr>
            <p:ph type="ftr" sz="quarter" idx="13"/>
          </p:nvPr>
        </p:nvSpPr>
        <p:spPr/>
        <p:txBody>
          <a:bodyPr/>
          <a:lstStyle/>
          <a:p>
            <a:r>
              <a:rPr lang="en-GB" noProof="0" dirty="0"/>
              <a:t>Who Is In The Picture</a:t>
            </a:r>
          </a:p>
        </p:txBody>
      </p:sp>
      <p:pic>
        <p:nvPicPr>
          <p:cNvPr id="8" name="Tijdelijke aanduiding voor afbeelding 7" descr="Afbeelding met buitenshuis, hemel, kleding, persoon&#10;&#10;Door AI gegenereerde inhoud is mogelijk onjuist.">
            <a:extLst>
              <a:ext uri="{FF2B5EF4-FFF2-40B4-BE49-F238E27FC236}">
                <a16:creationId xmlns:a16="http://schemas.microsoft.com/office/drawing/2014/main" id="{38FF0033-BCEF-DCD6-47C6-53641E34A059}"/>
              </a:ext>
            </a:extLst>
          </p:cNvPr>
          <p:cNvPicPr>
            <a:picLocks noGrp="1" noChangeAspect="1"/>
          </p:cNvPicPr>
          <p:nvPr>
            <p:ph type="pic" sz="quarter" idx="10"/>
          </p:nvPr>
        </p:nvPicPr>
        <p:blipFill>
          <a:blip r:embed="rId3"/>
          <a:srcRect l="22618" r="22618"/>
          <a:stretch>
            <a:fillRect/>
          </a:stretch>
        </p:blipFill>
        <p:spPr>
          <a:prstGeom prst="rect">
            <a:avLst/>
          </a:prstGeom>
        </p:spPr>
      </p:pic>
    </p:spTree>
    <p:extLst>
      <p:ext uri="{BB962C8B-B14F-4D97-AF65-F5344CB8AC3E}">
        <p14:creationId xmlns:p14="http://schemas.microsoft.com/office/powerpoint/2010/main" val="346583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40540D-737F-13F0-42C2-F90D082A82E1}"/>
              </a:ext>
            </a:extLst>
          </p:cNvPr>
          <p:cNvSpPr>
            <a:spLocks noGrp="1"/>
          </p:cNvSpPr>
          <p:nvPr>
            <p:ph type="title"/>
          </p:nvPr>
        </p:nvSpPr>
        <p:spPr>
          <a:xfrm>
            <a:off x="0" y="0"/>
            <a:ext cx="12192000" cy="1142984"/>
          </a:xfrm>
        </p:spPr>
        <p:txBody>
          <a:bodyPr/>
          <a:lstStyle/>
          <a:p>
            <a:r>
              <a:rPr lang="en-GB" noProof="0" dirty="0"/>
              <a:t>Face Alignment</a:t>
            </a:r>
          </a:p>
        </p:txBody>
      </p:sp>
      <p:sp>
        <p:nvSpPr>
          <p:cNvPr id="17" name="Content Placeholder 3">
            <a:extLst>
              <a:ext uri="{FF2B5EF4-FFF2-40B4-BE49-F238E27FC236}">
                <a16:creationId xmlns:a16="http://schemas.microsoft.com/office/drawing/2014/main" id="{3D8E0589-6EBE-C2A8-3065-70720342E8FC}"/>
              </a:ext>
            </a:extLst>
          </p:cNvPr>
          <p:cNvSpPr>
            <a:spLocks noGrp="1"/>
          </p:cNvSpPr>
          <p:nvPr>
            <p:ph sz="half" idx="2"/>
          </p:nvPr>
        </p:nvSpPr>
        <p:spPr>
          <a:xfrm>
            <a:off x="0" y="1268760"/>
            <a:ext cx="6096000" cy="4617232"/>
          </a:xfrm>
        </p:spPr>
        <p:txBody>
          <a:bodyPr>
            <a:normAutofit/>
          </a:bodyPr>
          <a:lstStyle/>
          <a:p>
            <a:r>
              <a:rPr lang="en-GB" sz="3000" noProof="0" dirty="0"/>
              <a:t>Faces </a:t>
            </a:r>
            <a:r>
              <a:rPr lang="en-GB" sz="3000" b="1" noProof="0" dirty="0"/>
              <a:t>aligned</a:t>
            </a:r>
            <a:r>
              <a:rPr lang="en-GB" sz="3000" noProof="0" dirty="0"/>
              <a:t> &amp; </a:t>
            </a:r>
            <a:r>
              <a:rPr lang="en-GB" sz="3000" b="1" noProof="0" dirty="0"/>
              <a:t>cropped</a:t>
            </a:r>
          </a:p>
          <a:p>
            <a:r>
              <a:rPr lang="en-GB" sz="3000" noProof="0" dirty="0"/>
              <a:t>Corrects:</a:t>
            </a:r>
          </a:p>
          <a:p>
            <a:pPr lvl="1"/>
            <a:r>
              <a:rPr lang="en-GB" sz="2800" noProof="0" dirty="0"/>
              <a:t>Rotation</a:t>
            </a:r>
          </a:p>
          <a:p>
            <a:pPr lvl="1"/>
            <a:r>
              <a:rPr lang="en-GB" sz="2800" noProof="0" dirty="0"/>
              <a:t>Scale</a:t>
            </a:r>
          </a:p>
          <a:p>
            <a:pPr lvl="1"/>
            <a:r>
              <a:rPr lang="en-GB" sz="2800" noProof="0" dirty="0"/>
              <a:t>Position</a:t>
            </a:r>
            <a:endParaRPr lang="en-GB" sz="2800" noProof="0" dirty="0">
              <a:sym typeface="Wingdings" panose="05000000000000000000" pitchFamily="2" charset="2"/>
            </a:endParaRPr>
          </a:p>
          <a:p>
            <a:pPr>
              <a:buFont typeface="Wingdings" panose="05000000000000000000" pitchFamily="2" charset="2"/>
              <a:buChar char="à"/>
            </a:pPr>
            <a:r>
              <a:rPr lang="en-GB" sz="3000" noProof="0" dirty="0"/>
              <a:t>Produces standardized face         format</a:t>
            </a:r>
          </a:p>
          <a:p>
            <a:pPr>
              <a:buFont typeface="Wingdings" panose="05000000000000000000" pitchFamily="2" charset="2"/>
              <a:buChar char="à"/>
            </a:pPr>
            <a:r>
              <a:rPr lang="en-GB" sz="3000" dirty="0"/>
              <a:t>S</a:t>
            </a:r>
            <a:r>
              <a:rPr lang="en-GB" sz="3000" noProof="0" dirty="0" err="1"/>
              <a:t>aved</a:t>
            </a:r>
            <a:r>
              <a:rPr lang="en-GB" sz="3000" noProof="0" dirty="0"/>
              <a:t> separately</a:t>
            </a:r>
          </a:p>
          <a:p>
            <a:pPr>
              <a:buFont typeface="Wingdings" panose="05000000000000000000" pitchFamily="2" charset="2"/>
              <a:buChar char="à"/>
            </a:pPr>
            <a:endParaRPr lang="en-GB" sz="3000" noProof="0" dirty="0"/>
          </a:p>
        </p:txBody>
      </p:sp>
      <p:pic>
        <p:nvPicPr>
          <p:cNvPr id="8" name="Tijdelijke aanduiding voor afbeelding 7" descr="Afbeelding met Menselijk gezicht, persoon, glimlach, Voorhoofd&#10;&#10;Door AI gegenereerde inhoud is mogelijk onjuist.">
            <a:extLst>
              <a:ext uri="{FF2B5EF4-FFF2-40B4-BE49-F238E27FC236}">
                <a16:creationId xmlns:a16="http://schemas.microsoft.com/office/drawing/2014/main" id="{8ABB4D37-9E1D-3F42-8801-B535DECE9E0A}"/>
              </a:ext>
            </a:extLst>
          </p:cNvPr>
          <p:cNvPicPr>
            <a:picLocks noGrp="1" noChangeAspect="1"/>
          </p:cNvPicPr>
          <p:nvPr>
            <p:ph sz="quarter" idx="4"/>
          </p:nvPr>
        </p:nvPicPr>
        <p:blipFill>
          <a:blip r:embed="rId3"/>
          <a:srcRect l="6999" r="4032" b="1"/>
          <a:stretch>
            <a:fillRect/>
          </a:stretch>
        </p:blipFill>
        <p:spPr>
          <a:xfrm>
            <a:off x="6096000" y="1152000"/>
            <a:ext cx="6096043" cy="4733992"/>
          </a:xfrm>
          <a:prstGeom prst="rect">
            <a:avLst/>
          </a:prstGeom>
          <a:noFill/>
        </p:spPr>
      </p:pic>
      <p:sp>
        <p:nvSpPr>
          <p:cNvPr id="5" name="Tijdelijke aanduiding voor dianummer 4">
            <a:extLst>
              <a:ext uri="{FF2B5EF4-FFF2-40B4-BE49-F238E27FC236}">
                <a16:creationId xmlns:a16="http://schemas.microsoft.com/office/drawing/2014/main" id="{2C4831E3-7FA3-0AFF-7528-69773FBF639D}"/>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12</a:t>
            </a:fld>
            <a:endParaRPr lang="en-GB" noProof="0" dirty="0"/>
          </a:p>
        </p:txBody>
      </p:sp>
      <p:sp>
        <p:nvSpPr>
          <p:cNvPr id="21" name="Footer Placeholder 7">
            <a:extLst>
              <a:ext uri="{FF2B5EF4-FFF2-40B4-BE49-F238E27FC236}">
                <a16:creationId xmlns:a16="http://schemas.microsoft.com/office/drawing/2014/main" id="{8BD8E2D1-C649-3048-E7DF-2A5A771F952E}"/>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26879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730AE-2F1D-B8B9-E4EF-9240A95EDFB2}"/>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123931C-E334-F0C0-B9E1-FB6456075E82}"/>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945F8EB6-58DD-043C-8A5A-3EAF02142BA3}"/>
              </a:ext>
            </a:extLst>
          </p:cNvPr>
          <p:cNvSpPr>
            <a:spLocks noGrp="1"/>
          </p:cNvSpPr>
          <p:nvPr>
            <p:ph type="sldNum" sz="quarter" idx="11"/>
          </p:nvPr>
        </p:nvSpPr>
        <p:spPr/>
        <p:txBody>
          <a:bodyPr/>
          <a:lstStyle/>
          <a:p>
            <a:fld id="{3B80295F-48CD-49FC-897A-CCEC919B8070}" type="slidenum">
              <a:rPr lang="en-GB" noProof="0" smtClean="0"/>
              <a:pPr/>
              <a:t>13</a:t>
            </a:fld>
            <a:endParaRPr lang="en-GB" noProof="0" dirty="0"/>
          </a:p>
        </p:txBody>
      </p:sp>
      <p:sp>
        <p:nvSpPr>
          <p:cNvPr id="5" name="Tijdelijke aanduiding voor inhoud 6">
            <a:extLst>
              <a:ext uri="{FF2B5EF4-FFF2-40B4-BE49-F238E27FC236}">
                <a16:creationId xmlns:a16="http://schemas.microsoft.com/office/drawing/2014/main" id="{451EA01D-7EE4-9EC1-0D83-27F93A060DDB}"/>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Embedding Generation</a:t>
            </a:r>
          </a:p>
        </p:txBody>
      </p:sp>
    </p:spTree>
    <p:extLst>
      <p:ext uri="{BB962C8B-B14F-4D97-AF65-F5344CB8AC3E}">
        <p14:creationId xmlns:p14="http://schemas.microsoft.com/office/powerpoint/2010/main" val="177956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3E2E0-E2B8-0520-6A8A-79996993D087}"/>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8C1E674-4028-E27D-587B-CDBC7D10393D}"/>
              </a:ext>
            </a:extLst>
          </p:cNvPr>
          <p:cNvSpPr>
            <a:spLocks noGrp="1"/>
          </p:cNvSpPr>
          <p:nvPr>
            <p:ph idx="1"/>
          </p:nvPr>
        </p:nvSpPr>
        <p:spPr/>
        <p:txBody>
          <a:bodyPr/>
          <a:lstStyle/>
          <a:p>
            <a:r>
              <a:rPr lang="en-GB" noProof="0" dirty="0"/>
              <a:t>Embedding = </a:t>
            </a:r>
            <a:r>
              <a:rPr lang="en-GB" b="1" noProof="0" dirty="0"/>
              <a:t>vector representation</a:t>
            </a:r>
            <a:r>
              <a:rPr lang="en-GB" noProof="0" dirty="0"/>
              <a:t> facial features</a:t>
            </a:r>
          </a:p>
          <a:p>
            <a:pPr marL="355600" lvl="1" indent="0">
              <a:buNone/>
            </a:pPr>
            <a:r>
              <a:rPr lang="en-GB" noProof="0" dirty="0">
                <a:sym typeface="Wingdings" panose="05000000000000000000" pitchFamily="2" charset="2"/>
              </a:rPr>
              <a:t>				 embeddings of same person </a:t>
            </a:r>
            <a:r>
              <a:rPr lang="en-GB" b="1" noProof="0" dirty="0">
                <a:sym typeface="Wingdings" panose="05000000000000000000" pitchFamily="2" charset="2"/>
              </a:rPr>
              <a:t>close</a:t>
            </a:r>
            <a:r>
              <a:rPr lang="en-GB" noProof="0" dirty="0">
                <a:sym typeface="Wingdings" panose="05000000000000000000" pitchFamily="2" charset="2"/>
              </a:rPr>
              <a:t> to 				</a:t>
            </a:r>
            <a:r>
              <a:rPr lang="en-GB" dirty="0">
                <a:sym typeface="Wingdings" panose="05000000000000000000" pitchFamily="2" charset="2"/>
              </a:rPr>
              <a:t>	    </a:t>
            </a:r>
            <a:r>
              <a:rPr lang="en-GB" noProof="0" dirty="0">
                <a:sym typeface="Wingdings" panose="05000000000000000000" pitchFamily="2" charset="2"/>
              </a:rPr>
              <a:t>each other</a:t>
            </a:r>
            <a:endParaRPr lang="en-GB" noProof="0" dirty="0"/>
          </a:p>
          <a:p>
            <a:r>
              <a:rPr lang="en-GB" noProof="0" dirty="0"/>
              <a:t>ArcFace (trained on angular margin loss)</a:t>
            </a:r>
          </a:p>
          <a:p>
            <a:pPr lvl="3"/>
            <a:r>
              <a:rPr lang="en-GB" noProof="0" dirty="0"/>
              <a:t>Input: aligned face images</a:t>
            </a:r>
          </a:p>
          <a:p>
            <a:pPr lvl="3"/>
            <a:r>
              <a:rPr lang="en-GB" noProof="0" dirty="0"/>
              <a:t>Output: embedding vectors</a:t>
            </a:r>
          </a:p>
        </p:txBody>
      </p:sp>
      <p:sp>
        <p:nvSpPr>
          <p:cNvPr id="3" name="Titel 2">
            <a:extLst>
              <a:ext uri="{FF2B5EF4-FFF2-40B4-BE49-F238E27FC236}">
                <a16:creationId xmlns:a16="http://schemas.microsoft.com/office/drawing/2014/main" id="{E447D7F8-F0FE-BBBA-3C53-AC3C1A83F382}"/>
              </a:ext>
            </a:extLst>
          </p:cNvPr>
          <p:cNvSpPr>
            <a:spLocks noGrp="1"/>
          </p:cNvSpPr>
          <p:nvPr>
            <p:ph type="title"/>
          </p:nvPr>
        </p:nvSpPr>
        <p:spPr/>
        <p:txBody>
          <a:bodyPr/>
          <a:lstStyle/>
          <a:p>
            <a:r>
              <a:rPr lang="en-GB" noProof="0" dirty="0"/>
              <a:t>Embedding model</a:t>
            </a:r>
          </a:p>
        </p:txBody>
      </p:sp>
      <p:sp>
        <p:nvSpPr>
          <p:cNvPr id="4" name="Tijdelijke aanduiding voor dianummer 3">
            <a:extLst>
              <a:ext uri="{FF2B5EF4-FFF2-40B4-BE49-F238E27FC236}">
                <a16:creationId xmlns:a16="http://schemas.microsoft.com/office/drawing/2014/main" id="{0F98D130-39DB-48A5-6A1D-260BC42E84D0}"/>
              </a:ext>
            </a:extLst>
          </p:cNvPr>
          <p:cNvSpPr>
            <a:spLocks noGrp="1"/>
          </p:cNvSpPr>
          <p:nvPr>
            <p:ph type="sldNum" sz="quarter" idx="11"/>
          </p:nvPr>
        </p:nvSpPr>
        <p:spPr/>
        <p:txBody>
          <a:bodyPr/>
          <a:lstStyle/>
          <a:p>
            <a:fld id="{3B80295F-48CD-49FC-897A-CCEC919B8070}" type="slidenum">
              <a:rPr lang="en-GB" noProof="0" smtClean="0"/>
              <a:pPr/>
              <a:t>14</a:t>
            </a:fld>
            <a:endParaRPr lang="en-GB" noProof="0" dirty="0"/>
          </a:p>
        </p:txBody>
      </p:sp>
      <p:sp>
        <p:nvSpPr>
          <p:cNvPr id="5" name="Tijdelijke aanduiding voor voettekst 4">
            <a:extLst>
              <a:ext uri="{FF2B5EF4-FFF2-40B4-BE49-F238E27FC236}">
                <a16:creationId xmlns:a16="http://schemas.microsoft.com/office/drawing/2014/main" id="{1722F2B5-D1BC-2540-6222-E31F98A1A610}"/>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78811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A714F14-5897-15BC-3897-92AB5E3C925B}"/>
              </a:ext>
            </a:extLst>
          </p:cNvPr>
          <p:cNvSpPr>
            <a:spLocks noGrp="1"/>
          </p:cNvSpPr>
          <p:nvPr>
            <p:ph idx="1"/>
          </p:nvPr>
        </p:nvSpPr>
        <p:spPr>
          <a:xfrm>
            <a:off x="5143494" y="1152000"/>
            <a:ext cx="6762797" cy="4734000"/>
          </a:xfrm>
        </p:spPr>
        <p:txBody>
          <a:bodyPr>
            <a:normAutofit/>
          </a:bodyPr>
          <a:lstStyle/>
          <a:p>
            <a:r>
              <a:rPr lang="en-GB" noProof="0" dirty="0"/>
              <a:t>Each embedding linked to a face filename</a:t>
            </a:r>
          </a:p>
        </p:txBody>
      </p:sp>
      <p:sp>
        <p:nvSpPr>
          <p:cNvPr id="3" name="Titel 2">
            <a:extLst>
              <a:ext uri="{FF2B5EF4-FFF2-40B4-BE49-F238E27FC236}">
                <a16:creationId xmlns:a16="http://schemas.microsoft.com/office/drawing/2014/main" id="{88D72070-0426-63B8-8F9E-C51891E8F077}"/>
              </a:ext>
            </a:extLst>
          </p:cNvPr>
          <p:cNvSpPr>
            <a:spLocks noGrp="1"/>
          </p:cNvSpPr>
          <p:nvPr>
            <p:ph type="title"/>
          </p:nvPr>
        </p:nvSpPr>
        <p:spPr>
          <a:xfrm>
            <a:off x="0" y="0"/>
            <a:ext cx="12192000" cy="1142984"/>
          </a:xfrm>
        </p:spPr>
        <p:txBody>
          <a:bodyPr anchor="ctr">
            <a:normAutofit/>
          </a:bodyPr>
          <a:lstStyle/>
          <a:p>
            <a:r>
              <a:rPr lang="en-GB" noProof="0" dirty="0"/>
              <a:t>Metadata</a:t>
            </a:r>
          </a:p>
        </p:txBody>
      </p:sp>
      <p:pic>
        <p:nvPicPr>
          <p:cNvPr id="6" name="Afbeelding 5" descr="Afbeelding met tekst, schermopname, boek, ontwerp&#10;&#10;Door AI gegenereerde inhoud is mogelijk onjuist.">
            <a:extLst>
              <a:ext uri="{FF2B5EF4-FFF2-40B4-BE49-F238E27FC236}">
                <a16:creationId xmlns:a16="http://schemas.microsoft.com/office/drawing/2014/main" id="{D97895E1-A7E7-4535-6529-215FEA004279}"/>
              </a:ext>
            </a:extLst>
          </p:cNvPr>
          <p:cNvPicPr>
            <a:picLocks noChangeAspect="1"/>
          </p:cNvPicPr>
          <p:nvPr/>
        </p:nvPicPr>
        <p:blipFill>
          <a:blip r:embed="rId3"/>
          <a:srcRect l="-186" t="-190" r="33065" b="191"/>
          <a:stretch>
            <a:fillRect/>
          </a:stretch>
        </p:blipFill>
        <p:spPr>
          <a:xfrm>
            <a:off x="240000" y="1152000"/>
            <a:ext cx="4571989" cy="4734000"/>
          </a:xfrm>
          <a:prstGeom prst="rect">
            <a:avLst/>
          </a:prstGeom>
          <a:noFill/>
        </p:spPr>
      </p:pic>
      <p:sp>
        <p:nvSpPr>
          <p:cNvPr id="4" name="Tijdelijke aanduiding voor dianummer 3">
            <a:extLst>
              <a:ext uri="{FF2B5EF4-FFF2-40B4-BE49-F238E27FC236}">
                <a16:creationId xmlns:a16="http://schemas.microsoft.com/office/drawing/2014/main" id="{4BBAA218-FD9A-453E-E1F1-2C2E5730A1FB}"/>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15</a:t>
            </a:fld>
            <a:endParaRPr lang="en-GB" noProof="0" dirty="0"/>
          </a:p>
        </p:txBody>
      </p:sp>
      <p:sp>
        <p:nvSpPr>
          <p:cNvPr id="11" name="Footer Placeholder 5">
            <a:extLst>
              <a:ext uri="{FF2B5EF4-FFF2-40B4-BE49-F238E27FC236}">
                <a16:creationId xmlns:a16="http://schemas.microsoft.com/office/drawing/2014/main" id="{E5A4CA92-7220-624D-D2DC-2E0ABCE0AE8E}"/>
              </a:ext>
            </a:extLst>
          </p:cNvPr>
          <p:cNvSpPr>
            <a:spLocks noGrp="1"/>
          </p:cNvSpPr>
          <p:nvPr>
            <p:ph type="ftr" sz="quarter" idx="13"/>
          </p:nvPr>
        </p:nvSpPr>
        <p:spPr>
          <a:xfrm>
            <a:off x="1007435" y="6084000"/>
            <a:ext cx="5376565" cy="432000"/>
          </a:xfrm>
        </p:spPr>
        <p:txBody>
          <a:bodyPr/>
          <a:lstStyle/>
          <a:p>
            <a:endParaRPr lang="en-GB" noProof="0" dirty="0"/>
          </a:p>
        </p:txBody>
      </p:sp>
    </p:spTree>
    <p:extLst>
      <p:ext uri="{BB962C8B-B14F-4D97-AF65-F5344CB8AC3E}">
        <p14:creationId xmlns:p14="http://schemas.microsoft.com/office/powerpoint/2010/main" val="131380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670D783-14B6-D022-8271-EF25EDEDF289}"/>
              </a:ext>
            </a:extLst>
          </p:cNvPr>
          <p:cNvSpPr>
            <a:spLocks noGrp="1"/>
          </p:cNvSpPr>
          <p:nvPr>
            <p:ph type="title"/>
          </p:nvPr>
        </p:nvSpPr>
        <p:spPr>
          <a:xfrm>
            <a:off x="0" y="0"/>
            <a:ext cx="12192000" cy="1142984"/>
          </a:xfrm>
        </p:spPr>
        <p:txBody>
          <a:bodyPr/>
          <a:lstStyle/>
          <a:p>
            <a:r>
              <a:rPr lang="en-GB" noProof="0" dirty="0"/>
              <a:t>Cosine similarity</a:t>
            </a:r>
          </a:p>
        </p:txBody>
      </p:sp>
      <p:sp>
        <p:nvSpPr>
          <p:cNvPr id="17" name="Content Placeholder 3">
            <a:extLst>
              <a:ext uri="{FF2B5EF4-FFF2-40B4-BE49-F238E27FC236}">
                <a16:creationId xmlns:a16="http://schemas.microsoft.com/office/drawing/2014/main" id="{61656919-A9A0-00B7-F695-D138BDD9A388}"/>
              </a:ext>
            </a:extLst>
          </p:cNvPr>
          <p:cNvSpPr>
            <a:spLocks noGrp="1"/>
          </p:cNvSpPr>
          <p:nvPr>
            <p:ph sz="half" idx="2"/>
          </p:nvPr>
        </p:nvSpPr>
        <p:spPr>
          <a:xfrm>
            <a:off x="0" y="1340768"/>
            <a:ext cx="5904000" cy="4545224"/>
          </a:xfrm>
        </p:spPr>
        <p:txBody>
          <a:bodyPr/>
          <a:lstStyle/>
          <a:p>
            <a:r>
              <a:rPr lang="en-GB" noProof="0" dirty="0"/>
              <a:t>Measures </a:t>
            </a:r>
            <a:r>
              <a:rPr lang="en-GB" b="1" noProof="0" dirty="0"/>
              <a:t>angular similarity</a:t>
            </a:r>
          </a:p>
          <a:p>
            <a:r>
              <a:rPr lang="en-GB" noProof="0" dirty="0"/>
              <a:t>Small angle = high similarity</a:t>
            </a:r>
          </a:p>
          <a:p>
            <a:r>
              <a:rPr lang="en-GB" b="1" dirty="0"/>
              <a:t>vector direction </a:t>
            </a:r>
            <a:r>
              <a:rPr lang="en-GB" dirty="0"/>
              <a:t>encodes </a:t>
            </a:r>
            <a:r>
              <a:rPr lang="en-GB" dirty="0" err="1"/>
              <a:t>i</a:t>
            </a:r>
            <a:r>
              <a:rPr lang="en-GB" noProof="0" dirty="0" err="1"/>
              <a:t>dentity</a:t>
            </a:r>
            <a:r>
              <a:rPr lang="en-GB" noProof="0" dirty="0"/>
              <a:t> information</a:t>
            </a:r>
            <a:br>
              <a:rPr lang="en-GB" b="1" noProof="0" dirty="0"/>
            </a:br>
            <a:endParaRPr lang="en-GB" noProof="0" dirty="0"/>
          </a:p>
          <a:p>
            <a:pPr marL="0" indent="0">
              <a:buNone/>
            </a:pPr>
            <a:r>
              <a:rPr lang="en-GB" noProof="0" dirty="0">
                <a:sym typeface="Wingdings" panose="05000000000000000000" pitchFamily="2" charset="2"/>
              </a:rPr>
              <a:t> </a:t>
            </a:r>
            <a:r>
              <a:rPr lang="en-GB" b="1" noProof="0" dirty="0">
                <a:sym typeface="Wingdings" panose="05000000000000000000" pitchFamily="2" charset="2"/>
              </a:rPr>
              <a:t>Classification</a:t>
            </a:r>
            <a:endParaRPr lang="en-GB" b="1" noProof="0" dirty="0"/>
          </a:p>
        </p:txBody>
      </p:sp>
      <p:sp>
        <p:nvSpPr>
          <p:cNvPr id="5" name="Tijdelijke aanduiding voor dianummer 4">
            <a:extLst>
              <a:ext uri="{FF2B5EF4-FFF2-40B4-BE49-F238E27FC236}">
                <a16:creationId xmlns:a16="http://schemas.microsoft.com/office/drawing/2014/main" id="{209F3946-F141-7F20-083A-2C054C4E886E}"/>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16</a:t>
            </a:fld>
            <a:endParaRPr lang="en-GB" noProof="0" dirty="0"/>
          </a:p>
        </p:txBody>
      </p:sp>
      <p:sp>
        <p:nvSpPr>
          <p:cNvPr id="21" name="Footer Placeholder 7">
            <a:extLst>
              <a:ext uri="{FF2B5EF4-FFF2-40B4-BE49-F238E27FC236}">
                <a16:creationId xmlns:a16="http://schemas.microsoft.com/office/drawing/2014/main" id="{EFBEBF98-E3C8-7A4C-1C67-71C7ADA3A062}"/>
              </a:ext>
            </a:extLst>
          </p:cNvPr>
          <p:cNvSpPr>
            <a:spLocks noGrp="1"/>
          </p:cNvSpPr>
          <p:nvPr>
            <p:ph type="ftr" sz="quarter" idx="12"/>
          </p:nvPr>
        </p:nvSpPr>
        <p:spPr>
          <a:xfrm>
            <a:off x="1007435" y="6084000"/>
            <a:ext cx="5376565" cy="432000"/>
          </a:xfrm>
        </p:spPr>
        <p:txBody>
          <a:bodyPr/>
          <a:lstStyle/>
          <a:p>
            <a:endParaRPr lang="en-GB" noProof="0" dirty="0"/>
          </a:p>
        </p:txBody>
      </p:sp>
      <p:pic>
        <p:nvPicPr>
          <p:cNvPr id="10" name="Afbeelding 9" descr="Afbeelding met lijn, diagram&#10;&#10;Door AI gegenereerde inhoud is mogelijk onjuist.">
            <a:extLst>
              <a:ext uri="{FF2B5EF4-FFF2-40B4-BE49-F238E27FC236}">
                <a16:creationId xmlns:a16="http://schemas.microsoft.com/office/drawing/2014/main" id="{33D97427-1DCD-1F82-9AAA-CFEDD3E399D5}"/>
              </a:ext>
            </a:extLst>
          </p:cNvPr>
          <p:cNvPicPr>
            <a:picLocks noChangeAspect="1"/>
          </p:cNvPicPr>
          <p:nvPr/>
        </p:nvPicPr>
        <p:blipFill>
          <a:blip r:embed="rId3"/>
          <a:stretch>
            <a:fillRect/>
          </a:stretch>
        </p:blipFill>
        <p:spPr>
          <a:xfrm>
            <a:off x="7104112" y="1261030"/>
            <a:ext cx="3967437" cy="4624962"/>
          </a:xfrm>
          <a:prstGeom prst="rect">
            <a:avLst/>
          </a:prstGeom>
        </p:spPr>
      </p:pic>
    </p:spTree>
    <p:extLst>
      <p:ext uri="{BB962C8B-B14F-4D97-AF65-F5344CB8AC3E}">
        <p14:creationId xmlns:p14="http://schemas.microsoft.com/office/powerpoint/2010/main" val="366674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77C138E-944E-D560-2B8A-622CE9697CB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EFC3BF3A-271F-BA21-63D6-B537A5F77625}"/>
              </a:ext>
            </a:extLst>
          </p:cNvPr>
          <p:cNvSpPr>
            <a:spLocks noGrp="1"/>
          </p:cNvSpPr>
          <p:nvPr>
            <p:ph type="sldNum" sz="quarter" idx="11"/>
          </p:nvPr>
        </p:nvSpPr>
        <p:spPr/>
        <p:txBody>
          <a:bodyPr/>
          <a:lstStyle/>
          <a:p>
            <a:fld id="{3B80295F-48CD-49FC-897A-CCEC919B8070}" type="slidenum">
              <a:rPr lang="en-GB" noProof="0" smtClean="0"/>
              <a:pPr/>
              <a:t>17</a:t>
            </a:fld>
            <a:endParaRPr lang="en-GB" noProof="0" dirty="0"/>
          </a:p>
        </p:txBody>
      </p:sp>
      <p:pic>
        <p:nvPicPr>
          <p:cNvPr id="8" name="Tijdelijke aanduiding voor afbeelding 7" descr="Afbeelding met schermopname, tekst, lijn, Kleurrijkheid&#10;&#10;Door AI gegenereerde inhoud is mogelijk onjuist.">
            <a:extLst>
              <a:ext uri="{FF2B5EF4-FFF2-40B4-BE49-F238E27FC236}">
                <a16:creationId xmlns:a16="http://schemas.microsoft.com/office/drawing/2014/main" id="{1B80B783-4BED-4F34-3B40-0D37BB534079}"/>
              </a:ext>
            </a:extLst>
          </p:cNvPr>
          <p:cNvPicPr>
            <a:picLocks noGrp="1" noChangeAspect="1"/>
          </p:cNvPicPr>
          <p:nvPr>
            <p:ph type="pic" sz="quarter" idx="13"/>
          </p:nvPr>
        </p:nvPicPr>
        <p:blipFill>
          <a:blip r:embed="rId3"/>
          <a:srcRect t="500" b="820"/>
          <a:stretch>
            <a:fillRect/>
          </a:stretch>
        </p:blipFill>
        <p:spPr>
          <a:xfrm>
            <a:off x="2679860" y="116632"/>
            <a:ext cx="6832280" cy="5770420"/>
          </a:xfrm>
          <a:prstGeom prst="rect">
            <a:avLst/>
          </a:prstGeom>
        </p:spPr>
      </p:pic>
    </p:spTree>
    <p:extLst>
      <p:ext uri="{BB962C8B-B14F-4D97-AF65-F5344CB8AC3E}">
        <p14:creationId xmlns:p14="http://schemas.microsoft.com/office/powerpoint/2010/main" val="133807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3419FDBC-7DA3-9C34-6E8A-06E192A0BF1F}"/>
              </a:ext>
            </a:extLst>
          </p:cNvPr>
          <p:cNvSpPr>
            <a:spLocks noGrp="1"/>
          </p:cNvSpPr>
          <p:nvPr>
            <p:ph idx="1"/>
          </p:nvPr>
        </p:nvSpPr>
        <p:spPr>
          <a:xfrm>
            <a:off x="5143494" y="1340984"/>
            <a:ext cx="6762797" cy="4545016"/>
          </a:xfrm>
        </p:spPr>
        <p:txBody>
          <a:bodyPr/>
          <a:lstStyle/>
          <a:p>
            <a:r>
              <a:rPr lang="en-GB" noProof="0" dirty="0"/>
              <a:t>Measures </a:t>
            </a:r>
            <a:r>
              <a:rPr lang="en-GB" b="1" noProof="0" dirty="0"/>
              <a:t>straight-line distance</a:t>
            </a:r>
          </a:p>
          <a:p>
            <a:pPr marL="368300" lvl="1" indent="0">
              <a:buNone/>
            </a:pPr>
            <a:r>
              <a:rPr lang="en-GB" dirty="0">
                <a:sym typeface="Wingdings" panose="05000000000000000000" pitchFamily="2" charset="2"/>
              </a:rPr>
              <a:t> Depends on magnitude and       direction</a:t>
            </a:r>
            <a:endParaRPr lang="en-GB" b="1" noProof="0" dirty="0"/>
          </a:p>
          <a:p>
            <a:r>
              <a:rPr lang="en-GB" noProof="0" dirty="0"/>
              <a:t>Small distance = high similarity</a:t>
            </a:r>
          </a:p>
          <a:p>
            <a:r>
              <a:rPr lang="en-GB" noProof="0" dirty="0"/>
              <a:t>Used in </a:t>
            </a:r>
            <a:r>
              <a:rPr lang="en-GB" b="1" noProof="0" dirty="0"/>
              <a:t>distance-based algorithms</a:t>
            </a:r>
            <a:br>
              <a:rPr lang="en-GB" b="1" noProof="0" dirty="0"/>
            </a:br>
            <a:endParaRPr lang="en-GB" noProof="0" dirty="0"/>
          </a:p>
          <a:p>
            <a:pPr marL="368300" lvl="1" indent="0">
              <a:buNone/>
            </a:pPr>
            <a:r>
              <a:rPr lang="en-GB" dirty="0">
                <a:sym typeface="Wingdings" panose="05000000000000000000" pitchFamily="2" charset="2"/>
              </a:rPr>
              <a:t> </a:t>
            </a:r>
            <a:r>
              <a:rPr lang="en-GB" b="1" noProof="0" dirty="0">
                <a:sym typeface="Wingdings" panose="05000000000000000000" pitchFamily="2" charset="2"/>
              </a:rPr>
              <a:t>Clustering</a:t>
            </a:r>
          </a:p>
        </p:txBody>
      </p:sp>
      <p:sp>
        <p:nvSpPr>
          <p:cNvPr id="17" name="Title 2">
            <a:extLst>
              <a:ext uri="{FF2B5EF4-FFF2-40B4-BE49-F238E27FC236}">
                <a16:creationId xmlns:a16="http://schemas.microsoft.com/office/drawing/2014/main" id="{ED2DBD19-7383-3C8B-DE13-AA88AFBCF7E3}"/>
              </a:ext>
            </a:extLst>
          </p:cNvPr>
          <p:cNvSpPr>
            <a:spLocks noGrp="1"/>
          </p:cNvSpPr>
          <p:nvPr>
            <p:ph type="title"/>
          </p:nvPr>
        </p:nvSpPr>
        <p:spPr>
          <a:xfrm>
            <a:off x="0" y="0"/>
            <a:ext cx="12192000" cy="1142984"/>
          </a:xfrm>
        </p:spPr>
        <p:txBody>
          <a:bodyPr/>
          <a:lstStyle/>
          <a:p>
            <a:r>
              <a:rPr lang="en-GB" noProof="0" dirty="0"/>
              <a:t>Euclidean Distance</a:t>
            </a:r>
          </a:p>
        </p:txBody>
      </p:sp>
      <p:pic>
        <p:nvPicPr>
          <p:cNvPr id="10" name="Tijdelijke aanduiding voor inhoud 9" descr="Afbeelding met lijn, diagram, Lettertype&#10;&#10;Door AI gegenereerde inhoud is mogelijk onjuist.">
            <a:extLst>
              <a:ext uri="{FF2B5EF4-FFF2-40B4-BE49-F238E27FC236}">
                <a16:creationId xmlns:a16="http://schemas.microsoft.com/office/drawing/2014/main" id="{2D105FB3-96AD-587F-8FA4-871D168675E4}"/>
              </a:ext>
            </a:extLst>
          </p:cNvPr>
          <p:cNvPicPr>
            <a:picLocks noGrp="1" noChangeAspect="1"/>
          </p:cNvPicPr>
          <p:nvPr>
            <p:ph type="pic" sz="quarter" idx="10"/>
          </p:nvPr>
        </p:nvPicPr>
        <p:blipFill>
          <a:blip r:embed="rId3"/>
          <a:srcRect t="8283" r="-2" b="-2"/>
          <a:stretch>
            <a:fillRect/>
          </a:stretch>
        </p:blipFill>
        <p:spPr>
          <a:xfrm>
            <a:off x="240000" y="1340984"/>
            <a:ext cx="4571989" cy="4545016"/>
          </a:xfrm>
          <a:prstGeom prst="rect">
            <a:avLst/>
          </a:prstGeom>
          <a:noFill/>
        </p:spPr>
      </p:pic>
      <p:sp>
        <p:nvSpPr>
          <p:cNvPr id="7" name="Tijdelijke aanduiding voor dianummer 6">
            <a:extLst>
              <a:ext uri="{FF2B5EF4-FFF2-40B4-BE49-F238E27FC236}">
                <a16:creationId xmlns:a16="http://schemas.microsoft.com/office/drawing/2014/main" id="{B13135D0-2F9B-C194-C0C9-78ACE4539809}"/>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18</a:t>
            </a:fld>
            <a:endParaRPr lang="en-GB" noProof="0" dirty="0"/>
          </a:p>
        </p:txBody>
      </p:sp>
      <p:sp>
        <p:nvSpPr>
          <p:cNvPr id="19" name="Footer Placeholder 5">
            <a:extLst>
              <a:ext uri="{FF2B5EF4-FFF2-40B4-BE49-F238E27FC236}">
                <a16:creationId xmlns:a16="http://schemas.microsoft.com/office/drawing/2014/main" id="{463F6597-C92E-85AB-842C-795A4D703BF5}"/>
              </a:ext>
            </a:extLst>
          </p:cNvPr>
          <p:cNvSpPr>
            <a:spLocks noGrp="1"/>
          </p:cNvSpPr>
          <p:nvPr>
            <p:ph type="ftr" sz="quarter" idx="13"/>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380540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BDF782-99B5-8CE4-7098-C67B0541DFA6}"/>
              </a:ext>
            </a:extLst>
          </p:cNvPr>
          <p:cNvSpPr>
            <a:spLocks noGrp="1"/>
          </p:cNvSpPr>
          <p:nvPr>
            <p:ph type="title"/>
          </p:nvPr>
        </p:nvSpPr>
        <p:spPr>
          <a:xfrm>
            <a:off x="0" y="0"/>
            <a:ext cx="12192000" cy="1142984"/>
          </a:xfrm>
        </p:spPr>
        <p:txBody>
          <a:bodyPr/>
          <a:lstStyle/>
          <a:p>
            <a:r>
              <a:rPr lang="en-GB" noProof="0" dirty="0"/>
              <a:t>Embedding Normalization</a:t>
            </a:r>
          </a:p>
        </p:txBody>
      </p:sp>
      <p:pic>
        <p:nvPicPr>
          <p:cNvPr id="7" name="Tijdelijke aanduiding voor afbeelding 6" descr="Applying L2 normalization support feature vectors to 2D space, where the dots represent samples, the diamond represents the mean point (prototype), and the red dot represents the sample which is far from the mean point (prototype); for better display, we have enlarged the coordinate system in Figure b. a Before L2 Norm. b After L2 Norm">
            <a:extLst>
              <a:ext uri="{FF2B5EF4-FFF2-40B4-BE49-F238E27FC236}">
                <a16:creationId xmlns:a16="http://schemas.microsoft.com/office/drawing/2014/main" id="{91FA378D-AAB9-12F3-076F-A8DA236A37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0" y="1340992"/>
            <a:ext cx="5903958" cy="4036500"/>
          </a:xfrm>
          <a:prstGeom prst="rect">
            <a:avLst/>
          </a:prstGeom>
          <a:noFill/>
          <a:ln>
            <a:noFill/>
          </a:ln>
        </p:spPr>
      </p:pic>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0612D102-2088-5FC9-8174-D7B84D5A1F16}"/>
                  </a:ext>
                </a:extLst>
              </p:cNvPr>
              <p:cNvSpPr>
                <a:spLocks noGrp="1"/>
              </p:cNvSpPr>
              <p:nvPr>
                <p:ph sz="quarter" idx="4"/>
              </p:nvPr>
            </p:nvSpPr>
            <p:spPr>
              <a:xfrm>
                <a:off x="6288043" y="1340992"/>
                <a:ext cx="5904000" cy="4545000"/>
              </a:xfrm>
            </p:spPr>
            <p:txBody>
              <a:bodyPr>
                <a:normAutofit/>
              </a:bodyPr>
              <a:lstStyle/>
              <a:p>
                <a:r>
                  <a:rPr lang="en-GB" sz="3000" noProof="0" dirty="0"/>
                  <a:t>Comparing based on </a:t>
                </a:r>
                <a:r>
                  <a:rPr lang="en-GB" sz="3000" b="1" noProof="0" dirty="0"/>
                  <a:t>direction</a:t>
                </a:r>
                <a:r>
                  <a:rPr lang="en-GB" sz="3000" noProof="0" dirty="0"/>
                  <a:t>, not magnitude</a:t>
                </a:r>
                <a:endParaRPr lang="en-GB" sz="3000" b="0" noProof="0" dirty="0"/>
              </a:p>
              <a:p>
                <a:pPr marL="368300" lvl="1" indent="0">
                  <a:buNone/>
                </a:pPr>
                <a:r>
                  <a:rPr lang="en-GB" sz="1700" b="0" noProof="0" dirty="0"/>
                  <a:t>L2-norm:</a:t>
                </a:r>
                <a:r>
                  <a:rPr lang="en-GB" sz="2700" b="0" noProof="0" dirty="0"/>
                  <a:t>	</a:t>
                </a:r>
                <a14:m>
                  <m:oMath xmlns:m="http://schemas.openxmlformats.org/officeDocument/2006/math">
                    <m:sSub>
                      <m:sSubPr>
                        <m:ctrlPr>
                          <a:rPr lang="en-GB" sz="1700" b="0" i="1" noProof="0" smtClean="0">
                            <a:latin typeface="Cambria Math" panose="02040503050406030204" pitchFamily="18" charset="0"/>
                          </a:rPr>
                        </m:ctrlPr>
                      </m:sSubPr>
                      <m:e>
                        <m:r>
                          <a:rPr lang="en-GB" sz="1700" i="1" noProof="0" smtClean="0">
                            <a:latin typeface="Cambria Math" panose="02040503050406030204" pitchFamily="18" charset="0"/>
                          </a:rPr>
                          <m:t>|</m:t>
                        </m:r>
                        <m:d>
                          <m:dPr>
                            <m:begChr m:val="|"/>
                            <m:endChr m:val="|"/>
                            <m:ctrlPr>
                              <a:rPr lang="en-GB" sz="1700" i="1" noProof="0" smtClean="0">
                                <a:latin typeface="Cambria Math" panose="02040503050406030204" pitchFamily="18" charset="0"/>
                              </a:rPr>
                            </m:ctrlPr>
                          </m:dPr>
                          <m:e>
                            <m:r>
                              <a:rPr lang="en-GB" sz="1700" i="1" noProof="0" smtClean="0">
                                <a:latin typeface="Cambria Math" panose="02040503050406030204" pitchFamily="18" charset="0"/>
                              </a:rPr>
                              <m:t>𝑥</m:t>
                            </m:r>
                          </m:e>
                        </m:d>
                        <m:r>
                          <a:rPr lang="en-GB" sz="1700" i="1" noProof="0" smtClean="0">
                            <a:latin typeface="Cambria Math" panose="02040503050406030204" pitchFamily="18" charset="0"/>
                          </a:rPr>
                          <m:t>|</m:t>
                        </m:r>
                      </m:e>
                      <m:sub>
                        <m:r>
                          <a:rPr lang="en-GB" sz="1700" b="0" i="1" noProof="0" smtClean="0">
                            <a:latin typeface="Cambria Math" panose="02040503050406030204" pitchFamily="18" charset="0"/>
                          </a:rPr>
                          <m:t>2</m:t>
                        </m:r>
                      </m:sub>
                    </m:sSub>
                    <m:r>
                      <a:rPr lang="en-GB" sz="1700" b="0" i="1" noProof="0" smtClean="0">
                        <a:latin typeface="Cambria Math" panose="02040503050406030204" pitchFamily="18" charset="0"/>
                      </a:rPr>
                      <m:t>= </m:t>
                    </m:r>
                    <m:rad>
                      <m:radPr>
                        <m:degHide m:val="on"/>
                        <m:ctrlPr>
                          <a:rPr lang="en-GB" sz="1700" b="0" i="1" noProof="0" smtClean="0">
                            <a:latin typeface="Cambria Math" panose="02040503050406030204" pitchFamily="18" charset="0"/>
                          </a:rPr>
                        </m:ctrlPr>
                      </m:radPr>
                      <m:deg/>
                      <m:e>
                        <m:sSubSup>
                          <m:sSubSupPr>
                            <m:ctrlPr>
                              <a:rPr lang="en-GB" sz="1700" b="0" i="1" noProof="0" smtClean="0">
                                <a:latin typeface="Cambria Math" panose="02040503050406030204" pitchFamily="18" charset="0"/>
                              </a:rPr>
                            </m:ctrlPr>
                          </m:sSubSup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1</m:t>
                            </m:r>
                          </m:sub>
                          <m:sup>
                            <m:r>
                              <a:rPr lang="en-GB" sz="1700" b="0" i="1" noProof="0" smtClean="0">
                                <a:latin typeface="Cambria Math" panose="02040503050406030204" pitchFamily="18" charset="0"/>
                              </a:rPr>
                              <m:t>2</m:t>
                            </m:r>
                          </m:sup>
                        </m:sSubSup>
                        <m:r>
                          <a:rPr lang="en-GB" sz="1700" b="0" i="1" noProof="0" smtClean="0">
                            <a:latin typeface="Cambria Math" panose="02040503050406030204" pitchFamily="18" charset="0"/>
                          </a:rPr>
                          <m:t>+</m:t>
                        </m:r>
                        <m:sSubSup>
                          <m:sSubSupPr>
                            <m:ctrlPr>
                              <a:rPr lang="en-GB" sz="1700" i="1" noProof="0" smtClean="0">
                                <a:latin typeface="Cambria Math" panose="02040503050406030204" pitchFamily="18" charset="0"/>
                              </a:rPr>
                            </m:ctrlPr>
                          </m:sSubSupPr>
                          <m:e>
                            <m:r>
                              <a:rPr lang="en-GB" sz="1700" i="1" noProof="0" smtClean="0">
                                <a:latin typeface="Cambria Math" panose="02040503050406030204" pitchFamily="18" charset="0"/>
                              </a:rPr>
                              <m:t>𝑥</m:t>
                            </m:r>
                          </m:e>
                          <m:sub>
                            <m:r>
                              <a:rPr lang="en-GB" sz="1700" b="0" i="1" noProof="0" smtClean="0">
                                <a:latin typeface="Cambria Math" panose="02040503050406030204" pitchFamily="18" charset="0"/>
                              </a:rPr>
                              <m:t>2</m:t>
                            </m:r>
                          </m:sub>
                          <m:sup>
                            <m:r>
                              <a:rPr lang="en-GB" sz="1700" i="1" noProof="0" smtClean="0">
                                <a:latin typeface="Cambria Math" panose="02040503050406030204" pitchFamily="18" charset="0"/>
                              </a:rPr>
                              <m:t>2</m:t>
                            </m:r>
                          </m:sup>
                        </m:sSubSup>
                        <m:r>
                          <a:rPr lang="en-GB" sz="1700" b="0" i="1" noProof="0" smtClean="0">
                            <a:latin typeface="Cambria Math" panose="02040503050406030204" pitchFamily="18" charset="0"/>
                          </a:rPr>
                          <m:t>+…+</m:t>
                        </m:r>
                        <m:sSubSup>
                          <m:sSubSupPr>
                            <m:ctrlPr>
                              <a:rPr lang="en-GB" sz="1700" i="1" noProof="0" smtClean="0">
                                <a:latin typeface="Cambria Math" panose="02040503050406030204" pitchFamily="18" charset="0"/>
                              </a:rPr>
                            </m:ctrlPr>
                          </m:sSubSupPr>
                          <m:e>
                            <m:r>
                              <a:rPr lang="en-GB" sz="1700" i="1" noProof="0" smtClean="0">
                                <a:latin typeface="Cambria Math" panose="02040503050406030204" pitchFamily="18" charset="0"/>
                              </a:rPr>
                              <m:t>𝑥</m:t>
                            </m:r>
                          </m:e>
                          <m:sub>
                            <m:r>
                              <a:rPr lang="en-GB" sz="1700" b="0" i="1" noProof="0" smtClean="0">
                                <a:latin typeface="Cambria Math" panose="02040503050406030204" pitchFamily="18" charset="0"/>
                              </a:rPr>
                              <m:t>𝑛</m:t>
                            </m:r>
                          </m:sub>
                          <m:sup>
                            <m:r>
                              <a:rPr lang="en-GB" sz="1700" i="1" noProof="0" smtClean="0">
                                <a:latin typeface="Cambria Math" panose="02040503050406030204" pitchFamily="18" charset="0"/>
                              </a:rPr>
                              <m:t>2</m:t>
                            </m:r>
                          </m:sup>
                        </m:sSubSup>
                      </m:e>
                    </m:rad>
                  </m:oMath>
                </a14:m>
                <a:endParaRPr lang="en-GB" sz="1700" b="0" noProof="0" dirty="0"/>
              </a:p>
              <a:p>
                <a:pPr marL="368300" lvl="1" indent="0">
                  <a:buNone/>
                </a:pPr>
                <a:r>
                  <a:rPr lang="en-GB" sz="1700" noProof="0" dirty="0"/>
                  <a:t>Normalised:	</a:t>
                </a:r>
                <a14:m>
                  <m:oMath xmlns:m="http://schemas.openxmlformats.org/officeDocument/2006/math">
                    <m:sSubSup>
                      <m:sSubSupPr>
                        <m:ctrlPr>
                          <a:rPr lang="en-GB" sz="1700" i="1" noProof="0" smtClean="0">
                            <a:latin typeface="Cambria Math" panose="02040503050406030204" pitchFamily="18" charset="0"/>
                          </a:rPr>
                        </m:ctrlPr>
                      </m:sSubSup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𝑖</m:t>
                        </m:r>
                      </m:sub>
                      <m:sup>
                        <m:r>
                          <a:rPr lang="en-GB" sz="1700" b="0" i="1" noProof="0" smtClean="0">
                            <a:latin typeface="Cambria Math" panose="02040503050406030204" pitchFamily="18" charset="0"/>
                          </a:rPr>
                          <m:t>𝑛𝑜𝑟𝑚</m:t>
                        </m:r>
                      </m:sup>
                    </m:sSubSup>
                    <m:r>
                      <a:rPr lang="en-GB" sz="1700" b="0" i="1" noProof="0" smtClean="0">
                        <a:latin typeface="Cambria Math" panose="02040503050406030204" pitchFamily="18" charset="0"/>
                      </a:rPr>
                      <m:t>=</m:t>
                    </m:r>
                    <m:f>
                      <m:fPr>
                        <m:ctrlPr>
                          <a:rPr lang="en-GB" sz="1700" b="0" i="1" noProof="0" smtClean="0">
                            <a:latin typeface="Cambria Math" panose="02040503050406030204" pitchFamily="18" charset="0"/>
                          </a:rPr>
                        </m:ctrlPr>
                      </m:fPr>
                      <m:num>
                        <m:sSub>
                          <m:sSubPr>
                            <m:ctrlPr>
                              <a:rPr lang="en-GB" sz="1700" b="0" i="1" noProof="0" smtClean="0">
                                <a:latin typeface="Cambria Math" panose="02040503050406030204" pitchFamily="18" charset="0"/>
                              </a:rPr>
                            </m:ctrlPr>
                          </m:sSub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𝑖</m:t>
                            </m:r>
                          </m:sub>
                        </m:sSub>
                      </m:num>
                      <m:den>
                        <m:sSub>
                          <m:sSubPr>
                            <m:ctrlPr>
                              <a:rPr lang="en-GB" sz="1700" i="1" noProof="0" smtClean="0">
                                <a:latin typeface="Cambria Math" panose="02040503050406030204" pitchFamily="18" charset="0"/>
                              </a:rPr>
                            </m:ctrlPr>
                          </m:sSubPr>
                          <m:e>
                            <m:r>
                              <a:rPr lang="en-GB" sz="1700" i="1" noProof="0" smtClean="0">
                                <a:latin typeface="Cambria Math" panose="02040503050406030204" pitchFamily="18" charset="0"/>
                              </a:rPr>
                              <m:t>|</m:t>
                            </m:r>
                            <m:d>
                              <m:dPr>
                                <m:begChr m:val="|"/>
                                <m:endChr m:val="|"/>
                                <m:ctrlPr>
                                  <a:rPr lang="en-GB" sz="1700" i="1" noProof="0" smtClean="0">
                                    <a:latin typeface="Cambria Math" panose="02040503050406030204" pitchFamily="18" charset="0"/>
                                  </a:rPr>
                                </m:ctrlPr>
                              </m:dPr>
                              <m:e>
                                <m:r>
                                  <a:rPr lang="en-GB" sz="1700" i="1" noProof="0" smtClean="0">
                                    <a:latin typeface="Cambria Math" panose="02040503050406030204" pitchFamily="18" charset="0"/>
                                  </a:rPr>
                                  <m:t>𝑥</m:t>
                                </m:r>
                              </m:e>
                            </m:d>
                            <m:r>
                              <a:rPr lang="en-GB" sz="1700" i="1" noProof="0" smtClean="0">
                                <a:latin typeface="Cambria Math" panose="02040503050406030204" pitchFamily="18" charset="0"/>
                              </a:rPr>
                              <m:t>|</m:t>
                            </m:r>
                          </m:e>
                          <m:sub>
                            <m:r>
                              <a:rPr lang="en-GB" sz="1700" i="1" noProof="0" smtClean="0">
                                <a:latin typeface="Cambria Math" panose="02040503050406030204" pitchFamily="18" charset="0"/>
                              </a:rPr>
                              <m:t>2</m:t>
                            </m:r>
                          </m:sub>
                        </m:sSub>
                      </m:den>
                    </m:f>
                  </m:oMath>
                </a14:m>
                <a:endParaRPr lang="en-GB" sz="1700" noProof="0" dirty="0"/>
              </a:p>
              <a:p>
                <a:r>
                  <a:rPr lang="en-GB" sz="3000" noProof="0" dirty="0"/>
                  <a:t>All vectors have </a:t>
                </a:r>
                <a:r>
                  <a:rPr lang="en-GB" sz="3200" b="1" noProof="0" dirty="0"/>
                  <a:t>unit length</a:t>
                </a:r>
              </a:p>
              <a:p>
                <a:r>
                  <a:rPr lang="en-GB" sz="3200" noProof="0" dirty="0"/>
                  <a:t>Removes magnitude differences</a:t>
                </a:r>
                <a:endParaRPr lang="en-GB" sz="3000" noProof="0" dirty="0"/>
              </a:p>
            </p:txBody>
          </p:sp>
        </mc:Choice>
        <mc:Fallback xmlns="">
          <p:sp>
            <p:nvSpPr>
              <p:cNvPr id="13" name="Content Placeholder 5">
                <a:extLst>
                  <a:ext uri="{FF2B5EF4-FFF2-40B4-BE49-F238E27FC236}">
                    <a16:creationId xmlns:a16="http://schemas.microsoft.com/office/drawing/2014/main" id="{0612D102-2088-5FC9-8174-D7B84D5A1F16}"/>
                  </a:ext>
                </a:extLst>
              </p:cNvPr>
              <p:cNvSpPr>
                <a:spLocks noGrp="1" noRot="1" noChangeAspect="1" noMove="1" noResize="1" noEditPoints="1" noAdjustHandles="1" noChangeArrowheads="1" noChangeShapeType="1" noTextEdit="1"/>
              </p:cNvSpPr>
              <p:nvPr>
                <p:ph sz="quarter" idx="4"/>
              </p:nvPr>
            </p:nvSpPr>
            <p:spPr>
              <a:xfrm>
                <a:off x="6288043" y="1340992"/>
                <a:ext cx="5904000" cy="4545000"/>
              </a:xfrm>
              <a:blipFill>
                <a:blip r:embed="rId4"/>
                <a:stretch>
                  <a:fillRect l="-3822" t="-3753"/>
                </a:stretch>
              </a:blipFill>
            </p:spPr>
            <p:txBody>
              <a:bodyPr/>
              <a:lstStyle/>
              <a:p>
                <a:r>
                  <a:rPr lang="nl-BE">
                    <a:noFill/>
                  </a:rPr>
                  <a:t> </a:t>
                </a:r>
              </a:p>
            </p:txBody>
          </p:sp>
        </mc:Fallback>
      </mc:AlternateContent>
      <p:sp>
        <p:nvSpPr>
          <p:cNvPr id="5" name="Tijdelijke aanduiding voor dianummer 4">
            <a:extLst>
              <a:ext uri="{FF2B5EF4-FFF2-40B4-BE49-F238E27FC236}">
                <a16:creationId xmlns:a16="http://schemas.microsoft.com/office/drawing/2014/main" id="{E4A1240E-3BB4-3B19-683B-656194CADF1F}"/>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19</a:t>
            </a:fld>
            <a:endParaRPr lang="en-GB" noProof="0" dirty="0"/>
          </a:p>
        </p:txBody>
      </p:sp>
      <p:sp>
        <p:nvSpPr>
          <p:cNvPr id="15" name="Footer Placeholder 7">
            <a:extLst>
              <a:ext uri="{FF2B5EF4-FFF2-40B4-BE49-F238E27FC236}">
                <a16:creationId xmlns:a16="http://schemas.microsoft.com/office/drawing/2014/main" id="{BA7362E0-D1FF-1966-E364-0AD1BA18DE1B}"/>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75122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C4B14AE-404D-BBD7-5902-0E7A2AC6CBE4}"/>
              </a:ext>
            </a:extLst>
          </p:cNvPr>
          <p:cNvSpPr>
            <a:spLocks noGrp="1"/>
          </p:cNvSpPr>
          <p:nvPr>
            <p:ph idx="1"/>
          </p:nvPr>
        </p:nvSpPr>
        <p:spPr/>
        <p:txBody>
          <a:bodyPr>
            <a:normAutofit/>
          </a:bodyPr>
          <a:lstStyle/>
          <a:p>
            <a:pPr marL="514350" indent="-514350">
              <a:buFont typeface="+mj-lt"/>
              <a:buAutoNum type="arabicPeriod"/>
            </a:pPr>
            <a:r>
              <a:rPr lang="en-GB" noProof="0" dirty="0"/>
              <a:t>Introduction</a:t>
            </a:r>
          </a:p>
          <a:p>
            <a:pPr marL="514350" indent="-514350">
              <a:buFont typeface="+mj-lt"/>
              <a:buAutoNum type="arabicPeriod"/>
            </a:pPr>
            <a:r>
              <a:rPr lang="en-GB" noProof="0" dirty="0"/>
              <a:t>Detection Workflow</a:t>
            </a:r>
          </a:p>
          <a:p>
            <a:pPr marL="514350" indent="-514350">
              <a:buFont typeface="+mj-lt"/>
              <a:buAutoNum type="arabicPeriod"/>
            </a:pPr>
            <a:r>
              <a:rPr lang="en-GB" noProof="0" dirty="0"/>
              <a:t>Embedding Generation</a:t>
            </a:r>
          </a:p>
          <a:p>
            <a:pPr marL="514350" indent="-514350">
              <a:buFont typeface="+mj-lt"/>
              <a:buAutoNum type="arabicPeriod"/>
            </a:pPr>
            <a:r>
              <a:rPr lang="en-GB" noProof="0" dirty="0"/>
              <a:t>Selection of K</a:t>
            </a:r>
          </a:p>
          <a:p>
            <a:pPr marL="514350" indent="-514350">
              <a:buFont typeface="+mj-lt"/>
              <a:buAutoNum type="arabicPeriod"/>
            </a:pPr>
            <a:r>
              <a:rPr lang="en-GB" noProof="0" dirty="0"/>
              <a:t>Clustering</a:t>
            </a:r>
          </a:p>
          <a:p>
            <a:pPr marL="514350" indent="-514350">
              <a:buFont typeface="+mj-lt"/>
              <a:buAutoNum type="arabicPeriod"/>
            </a:pPr>
            <a:r>
              <a:rPr lang="en-GB" noProof="0" dirty="0"/>
              <a:t>Model Training</a:t>
            </a:r>
          </a:p>
        </p:txBody>
      </p:sp>
      <p:sp>
        <p:nvSpPr>
          <p:cNvPr id="3" name="Titel 2">
            <a:extLst>
              <a:ext uri="{FF2B5EF4-FFF2-40B4-BE49-F238E27FC236}">
                <a16:creationId xmlns:a16="http://schemas.microsoft.com/office/drawing/2014/main" id="{BDC0D3FA-6735-ABF6-D342-46B27FD0408C}"/>
              </a:ext>
            </a:extLst>
          </p:cNvPr>
          <p:cNvSpPr>
            <a:spLocks noGrp="1"/>
          </p:cNvSpPr>
          <p:nvPr>
            <p:ph type="title"/>
          </p:nvPr>
        </p:nvSpPr>
        <p:spPr/>
        <p:txBody>
          <a:bodyPr/>
          <a:lstStyle/>
          <a:p>
            <a:r>
              <a:rPr lang="en-GB" noProof="0" dirty="0" err="1"/>
              <a:t>cONTENT</a:t>
            </a:r>
            <a:endParaRPr lang="en-GB" noProof="0" dirty="0"/>
          </a:p>
        </p:txBody>
      </p:sp>
      <p:sp>
        <p:nvSpPr>
          <p:cNvPr id="4" name="Tijdelijke aanduiding voor dianummer 3">
            <a:extLst>
              <a:ext uri="{FF2B5EF4-FFF2-40B4-BE49-F238E27FC236}">
                <a16:creationId xmlns:a16="http://schemas.microsoft.com/office/drawing/2014/main" id="{60A11B59-3812-CEC4-1E5E-515E9406ECF5}"/>
              </a:ext>
            </a:extLst>
          </p:cNvPr>
          <p:cNvSpPr>
            <a:spLocks noGrp="1"/>
          </p:cNvSpPr>
          <p:nvPr>
            <p:ph type="sldNum" sz="quarter" idx="11"/>
          </p:nvPr>
        </p:nvSpPr>
        <p:spPr/>
        <p:txBody>
          <a:bodyPr/>
          <a:lstStyle/>
          <a:p>
            <a:fld id="{3B80295F-48CD-49FC-897A-CCEC919B8070}" type="slidenum">
              <a:rPr lang="en-GB" noProof="0" smtClean="0"/>
              <a:pPr/>
              <a:t>2</a:t>
            </a:fld>
            <a:endParaRPr lang="en-GB" noProof="0" dirty="0"/>
          </a:p>
        </p:txBody>
      </p:sp>
      <p:sp>
        <p:nvSpPr>
          <p:cNvPr id="5" name="Tijdelijke aanduiding voor voettekst 4">
            <a:extLst>
              <a:ext uri="{FF2B5EF4-FFF2-40B4-BE49-F238E27FC236}">
                <a16:creationId xmlns:a16="http://schemas.microsoft.com/office/drawing/2014/main" id="{F6CCD7A8-F49F-44CB-3B03-37C82D9C3602}"/>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252946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inhoud 1">
                <a:extLst>
                  <a:ext uri="{FF2B5EF4-FFF2-40B4-BE49-F238E27FC236}">
                    <a16:creationId xmlns:a16="http://schemas.microsoft.com/office/drawing/2014/main" id="{A1491AA2-5315-28E8-4528-D6195327E459}"/>
                  </a:ext>
                </a:extLst>
              </p:cNvPr>
              <p:cNvSpPr>
                <a:spLocks noGrp="1"/>
              </p:cNvSpPr>
              <p:nvPr>
                <p:ph idx="1"/>
              </p:nvPr>
            </p:nvSpPr>
            <p:spPr/>
            <p:txBody>
              <a:bodyPr/>
              <a:lstStyle/>
              <a:p>
                <a:pPr marL="0" indent="0">
                  <a:buNone/>
                </a:pPr>
                <a:r>
                  <a:rPr lang="en-GB" i="1" noProof="0" dirty="0">
                    <a:latin typeface="Cambria Math" panose="02040503050406030204" pitchFamily="18" charset="0"/>
                  </a:rPr>
                  <a:t>Cosine Similarity</a:t>
                </a:r>
                <a:r>
                  <a:rPr lang="en-GB" b="0" i="1" noProof="0" dirty="0">
                    <a:latin typeface="Cambria Math" panose="02040503050406030204" pitchFamily="18" charset="0"/>
                  </a:rPr>
                  <a:t>:</a:t>
                </a:r>
              </a:p>
              <a:p>
                <a:pPr marL="0" indent="0">
                  <a:buNone/>
                </a:pPr>
                <a14:m>
                  <m:oMathPara xmlns:m="http://schemas.openxmlformats.org/officeDocument/2006/math">
                    <m:oMathParaPr>
                      <m:jc m:val="center"/>
                    </m:oMathParaPr>
                    <m:oMath xmlns:m="http://schemas.openxmlformats.org/officeDocument/2006/math">
                      <m:func>
                        <m:funcPr>
                          <m:ctrlPr>
                            <a:rPr lang="en-GB" b="0" i="1" noProof="0" smtClean="0">
                              <a:latin typeface="Cambria Math" panose="02040503050406030204" pitchFamily="18" charset="0"/>
                            </a:rPr>
                          </m:ctrlPr>
                        </m:funcPr>
                        <m:fName>
                          <m:r>
                            <m:rPr>
                              <m:sty m:val="p"/>
                            </m:rPr>
                            <a:rPr lang="en-GB" b="0" i="0" noProof="0" smtClean="0">
                              <a:latin typeface="Cambria Math" panose="02040503050406030204" pitchFamily="18" charset="0"/>
                            </a:rPr>
                            <m:t>cos</m:t>
                          </m:r>
                        </m:fName>
                        <m:e>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𝜃</m:t>
                              </m:r>
                            </m:e>
                          </m:d>
                          <m:r>
                            <a:rPr lang="en-GB" b="0" i="1" noProof="0" smtClean="0">
                              <a:latin typeface="Cambria Math" panose="02040503050406030204" pitchFamily="18" charset="0"/>
                              <a:ea typeface="Cambria Math" panose="02040503050406030204" pitchFamily="18" charset="0"/>
                            </a:rPr>
                            <m:t>= </m:t>
                          </m:r>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num>
                            <m:den>
                              <m:d>
                                <m:dPr>
                                  <m:begChr m:val="|"/>
                                  <m:endChr m:val="|"/>
                                  <m:ctrlPr>
                                    <a:rPr lang="en-GB" b="0" i="1" noProof="0" smtClean="0">
                                      <a:latin typeface="Cambria Math" panose="02040503050406030204" pitchFamily="18" charset="0"/>
                                      <a:ea typeface="Cambria Math" panose="02040503050406030204" pitchFamily="18" charset="0"/>
                                    </a:rPr>
                                  </m:ctrlPr>
                                </m:dPr>
                                <m:e>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e>
                                  </m:d>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den>
                          </m:f>
                        </m:e>
                      </m:func>
                      <m:r>
                        <a:rPr lang="en-GB" b="0" i="1" noProof="0" smtClean="0">
                          <a:latin typeface="Cambria Math" panose="02040503050406030204" pitchFamily="18" charset="0"/>
                        </a:rPr>
                        <m:t> </m:t>
                      </m:r>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b="0" i="1" noProof="0" smtClean="0">
                          <a:latin typeface="Cambria Math" panose="02040503050406030204" pitchFamily="18" charset="0"/>
                        </a:rPr>
                        <m:t>(</m:t>
                      </m:r>
                      <m:r>
                        <a:rPr lang="en-GB" sz="1800" i="1" noProof="0" smtClean="0">
                          <a:latin typeface="Cambria Math" panose="02040503050406030204" pitchFamily="18" charset="0"/>
                        </a:rPr>
                        <m:t>𝐿</m:t>
                      </m:r>
                      <m:r>
                        <a:rPr lang="en-GB" sz="1800" i="1" noProof="0" smtClean="0">
                          <a:latin typeface="Cambria Math" panose="02040503050406030204" pitchFamily="18" charset="0"/>
                        </a:rPr>
                        <m:t>2 </m:t>
                      </m:r>
                      <m:r>
                        <a:rPr lang="en-GB" sz="1800" i="1" noProof="0" smtClean="0">
                          <a:latin typeface="Cambria Math" panose="02040503050406030204" pitchFamily="18" charset="0"/>
                        </a:rPr>
                        <m:t>𝑛𝑜𝑟𝑚𝑎𝑙𝑖𝑠𝑎𝑡𝑖𝑜𝑛</m:t>
                      </m:r>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𝑥</m:t>
                              </m:r>
                            </m:e>
                          </m:d>
                        </m:e>
                      </m:d>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𝑦</m:t>
                              </m:r>
                            </m:e>
                          </m:d>
                        </m:e>
                      </m:d>
                      <m:r>
                        <a:rPr lang="en-GB" sz="1800" i="1" noProof="0" smtClean="0">
                          <a:latin typeface="Cambria Math" panose="02040503050406030204" pitchFamily="18" charset="0"/>
                        </a:rPr>
                        <m:t>=1</m:t>
                      </m:r>
                      <m:r>
                        <a:rPr lang="en-GB" sz="1800" b="0" i="1" noProof="0" smtClean="0">
                          <a:latin typeface="Cambria Math" panose="02040503050406030204" pitchFamily="18" charset="0"/>
                        </a:rPr>
                        <m:t>)</m:t>
                      </m:r>
                    </m:oMath>
                  </m:oMathPara>
                </a14:m>
                <a:endParaRPr lang="en-GB" sz="1800" b="0" noProof="0" dirty="0"/>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𝑐𝑜𝑠</m:t>
                      </m:r>
                      <m:d>
                        <m:dPr>
                          <m:ctrlPr>
                            <a:rPr lang="en-GB" i="1" noProof="0" smtClean="0">
                              <a:latin typeface="Cambria Math" panose="02040503050406030204" pitchFamily="18" charset="0"/>
                              <a:ea typeface="Cambria Math" panose="02040503050406030204" pitchFamily="18" charset="0"/>
                            </a:rPr>
                          </m:ctrlPr>
                        </m:dPr>
                        <m:e>
                          <m:r>
                            <a:rPr lang="en-GB" i="1" noProof="0" smtClean="0">
                              <a:latin typeface="Cambria Math" panose="02040503050406030204" pitchFamily="18" charset="0"/>
                              <a:ea typeface="Cambria Math" panose="02040503050406030204" pitchFamily="18" charset="0"/>
                            </a:rPr>
                            <m:t>𝜃</m:t>
                          </m:r>
                        </m:e>
                      </m:d>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oMath>
                  </m:oMathPara>
                </a14:m>
                <a:endParaRPr lang="en-GB" noProof="0" dirty="0">
                  <a:ea typeface="Cambria Math" panose="02040503050406030204" pitchFamily="18" charset="0"/>
                </a:endParaRPr>
              </a:p>
            </p:txBody>
          </p:sp>
        </mc:Choice>
        <mc:Fallback xmlns="">
          <p:sp>
            <p:nvSpPr>
              <p:cNvPr id="2" name="Tijdelijke aanduiding voor inhoud 1">
                <a:extLst>
                  <a:ext uri="{FF2B5EF4-FFF2-40B4-BE49-F238E27FC236}">
                    <a16:creationId xmlns:a16="http://schemas.microsoft.com/office/drawing/2014/main" id="{A1491AA2-5315-28E8-4528-D6195327E45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nl-BE">
                    <a:noFill/>
                  </a:rPr>
                  <a:t> </a:t>
                </a:r>
              </a:p>
            </p:txBody>
          </p:sp>
        </mc:Fallback>
      </mc:AlternateContent>
      <p:sp>
        <p:nvSpPr>
          <p:cNvPr id="3" name="Titel 2">
            <a:extLst>
              <a:ext uri="{FF2B5EF4-FFF2-40B4-BE49-F238E27FC236}">
                <a16:creationId xmlns:a16="http://schemas.microsoft.com/office/drawing/2014/main" id="{799461B7-E0C4-9E33-D672-26EF281B9CC5}"/>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A23B7B82-4733-C16D-FAE4-8B5628D4C647}"/>
              </a:ext>
            </a:extLst>
          </p:cNvPr>
          <p:cNvSpPr>
            <a:spLocks noGrp="1"/>
          </p:cNvSpPr>
          <p:nvPr>
            <p:ph type="sldNum" sz="quarter" idx="11"/>
          </p:nvPr>
        </p:nvSpPr>
        <p:spPr/>
        <p:txBody>
          <a:bodyPr/>
          <a:lstStyle/>
          <a:p>
            <a:fld id="{3B80295F-48CD-49FC-897A-CCEC919B8070}" type="slidenum">
              <a:rPr lang="en-GB" noProof="0" smtClean="0"/>
              <a:pPr/>
              <a:t>20</a:t>
            </a:fld>
            <a:endParaRPr lang="en-GB" noProof="0" dirty="0"/>
          </a:p>
        </p:txBody>
      </p:sp>
      <p:sp>
        <p:nvSpPr>
          <p:cNvPr id="5" name="Tijdelijke aanduiding voor voettekst 4">
            <a:extLst>
              <a:ext uri="{FF2B5EF4-FFF2-40B4-BE49-F238E27FC236}">
                <a16:creationId xmlns:a16="http://schemas.microsoft.com/office/drawing/2014/main" id="{EB68CEA0-DC80-B9C4-69DD-A4A536848055}"/>
              </a:ext>
            </a:extLst>
          </p:cNvPr>
          <p:cNvSpPr>
            <a:spLocks noGrp="1"/>
          </p:cNvSpPr>
          <p:nvPr>
            <p:ph type="ftr" sz="quarter" idx="12"/>
          </p:nvPr>
        </p:nvSpPr>
        <p:spPr/>
        <p:txBody>
          <a:bodyPr/>
          <a:lstStyle/>
          <a:p>
            <a:endParaRPr lang="en-GB" noProof="0" dirty="0"/>
          </a:p>
        </p:txBody>
      </p:sp>
    </p:spTree>
    <p:extLst>
      <p:ext uri="{BB962C8B-B14F-4D97-AF65-F5344CB8AC3E}">
        <p14:creationId xmlns:p14="http://schemas.microsoft.com/office/powerpoint/2010/main" val="172778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3ECB47-C91A-A687-B68F-13FF932496E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inhoud 1">
                <a:extLst>
                  <a:ext uri="{FF2B5EF4-FFF2-40B4-BE49-F238E27FC236}">
                    <a16:creationId xmlns:a16="http://schemas.microsoft.com/office/drawing/2014/main" id="{916D469D-F89A-6321-15FB-0D4ACC300C85}"/>
                  </a:ext>
                </a:extLst>
              </p:cNvPr>
              <p:cNvSpPr>
                <a:spLocks noGrp="1"/>
              </p:cNvSpPr>
              <p:nvPr>
                <p:ph idx="1"/>
              </p:nvPr>
            </p:nvSpPr>
            <p:spPr/>
            <p:txBody>
              <a:bodyPr/>
              <a:lstStyle/>
              <a:p>
                <a:pPr marL="0" indent="0">
                  <a:buNone/>
                </a:pPr>
                <a:r>
                  <a:rPr lang="en-GB" b="0" i="1" noProof="0" dirty="0">
                    <a:latin typeface="Cambria Math" panose="02040503050406030204" pitchFamily="18" charset="0"/>
                  </a:rPr>
                  <a:t>Euclidean Distance:</a:t>
                </a:r>
              </a:p>
              <a:p>
                <a:pPr marL="0" indent="0">
                  <a:buNone/>
                </a:pPr>
                <a14:m>
                  <m:oMathPara xmlns:m="http://schemas.openxmlformats.org/officeDocument/2006/math">
                    <m:oMathParaPr>
                      <m:jc m:val="center"/>
                    </m:oMathParaPr>
                    <m:oMath xmlns:m="http://schemas.openxmlformats.org/officeDocument/2006/math">
                      <m:r>
                        <a:rPr lang="en-GB" b="0"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𝑦</m:t>
                      </m:r>
                      <m:r>
                        <a:rPr lang="en-GB" b="0" i="1" noProof="0" smtClean="0">
                          <a:latin typeface="Cambria Math" panose="02040503050406030204" pitchFamily="18" charset="0"/>
                        </a:rPr>
                        <m:t> ℇ</m:t>
                      </m:r>
                      <m:r>
                        <a:rPr lang="en-GB" b="0" i="1" noProof="0" smtClean="0">
                          <a:latin typeface="Cambria Math" panose="02040503050406030204" pitchFamily="18" charset="0"/>
                          <a:ea typeface="Cambria Math" panose="02040503050406030204" pitchFamily="18" charset="0"/>
                        </a:rPr>
                        <m:t>ℝ</m:t>
                      </m:r>
                    </m:oMath>
                  </m:oMathPara>
                </a14:m>
                <a:endParaRPr lang="en-GB" b="0" i="1" noProof="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GB" b="0" i="1" noProof="0" smtClean="0">
                              <a:latin typeface="Cambria Math" panose="02040503050406030204" pitchFamily="18" charset="0"/>
                            </a:rPr>
                          </m:ctrlPr>
                        </m:sSupPr>
                        <m:e>
                          <m:r>
                            <a:rPr lang="en-GB"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𝑦</m:t>
                              </m:r>
                            </m:e>
                          </m:d>
                          <m:r>
                            <a:rPr lang="en-GB" i="1" noProof="0" smtClean="0">
                              <a:latin typeface="Cambria Math" panose="02040503050406030204" pitchFamily="18" charset="0"/>
                            </a:rPr>
                            <m:t>|</m:t>
                          </m:r>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 </m:t>
                      </m:r>
                    </m:oMath>
                  </m:oMathPara>
                </a14:m>
                <a:endParaRPr lang="en-GB" b="0" i="1" noProof="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r>
                        <a:rPr lang="en-GB" b="0" i="0" noProof="0" smtClean="0">
                          <a:latin typeface="Cambria Math" panose="02040503050406030204" pitchFamily="18" charset="0"/>
                        </a:rPr>
                        <m:t> </m:t>
                      </m:r>
                      <m:sSup>
                        <m:sSupPr>
                          <m:ctrlPr>
                            <a:rPr lang="en-GB" b="0" i="1" noProof="0" smtClean="0">
                              <a:latin typeface="Cambria Math" panose="02040503050406030204" pitchFamily="18" charset="0"/>
                            </a:rPr>
                          </m:ctrlPr>
                        </m:sSupPr>
                        <m:e>
                          <m:d>
                            <m:dPr>
                              <m:begChr m:val="|"/>
                              <m:endChr m:val="|"/>
                              <m:ctrlPr>
                                <a:rPr lang="en-GB" b="0" i="1" noProof="0" smtClean="0">
                                  <a:latin typeface="Cambria Math" panose="02040503050406030204" pitchFamily="18" charset="0"/>
                                </a:rPr>
                              </m:ctrlPr>
                            </m:dPr>
                            <m:e>
                              <m:d>
                                <m:dPr>
                                  <m:begChr m:val="|"/>
                                  <m:endChr m:val="|"/>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e>
                              </m:d>
                            </m:e>
                          </m:d>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d>
                            <m:dPr>
                              <m:begChr m:val="|"/>
                              <m:endChr m:val="|"/>
                              <m:ctrlPr>
                                <a:rPr lang="en-GB" b="0" i="1" noProof="0" smtClean="0">
                                  <a:latin typeface="Cambria Math" panose="02040503050406030204" pitchFamily="18" charset="0"/>
                                </a:rPr>
                              </m:ctrlPr>
                            </m:dPr>
                            <m:e>
                              <m:d>
                                <m:dPr>
                                  <m:begChr m:val="|"/>
                                  <m:endChr m:val="|"/>
                                  <m:ctrlPr>
                                    <a:rPr lang="en-GB" b="0" i="1" noProof="0" smtClean="0">
                                      <a:latin typeface="Cambria Math" panose="02040503050406030204" pitchFamily="18" charset="0"/>
                                    </a:rPr>
                                  </m:ctrlPr>
                                </m:dPr>
                                <m:e>
                                  <m:r>
                                    <a:rPr lang="en-GB" b="0" i="1" noProof="0" smtClean="0">
                                      <a:latin typeface="Cambria Math" panose="02040503050406030204" pitchFamily="18" charset="0"/>
                                    </a:rPr>
                                    <m:t>𝑦</m:t>
                                  </m:r>
                                </m:e>
                              </m:d>
                            </m:e>
                          </m:d>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−2</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b="0" i="1" noProof="0" smtClean="0">
                          <a:latin typeface="Cambria Math" panose="02040503050406030204" pitchFamily="18" charset="0"/>
                        </a:rPr>
                        <m:t>(</m:t>
                      </m:r>
                      <m:r>
                        <a:rPr lang="en-GB" sz="1800" i="1" noProof="0" smtClean="0">
                          <a:latin typeface="Cambria Math" panose="02040503050406030204" pitchFamily="18" charset="0"/>
                        </a:rPr>
                        <m:t>𝐿</m:t>
                      </m:r>
                      <m:r>
                        <a:rPr lang="en-GB" sz="1800" i="1" noProof="0" smtClean="0">
                          <a:latin typeface="Cambria Math" panose="02040503050406030204" pitchFamily="18" charset="0"/>
                        </a:rPr>
                        <m:t>2 </m:t>
                      </m:r>
                      <m:r>
                        <a:rPr lang="en-GB" sz="1800" i="1" noProof="0" smtClean="0">
                          <a:latin typeface="Cambria Math" panose="02040503050406030204" pitchFamily="18" charset="0"/>
                        </a:rPr>
                        <m:t>𝑛𝑜𝑟𝑚𝑎𝑙𝑖𝑠𝑎𝑡𝑖𝑜𝑛</m:t>
                      </m:r>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𝑥</m:t>
                              </m:r>
                            </m:e>
                          </m:d>
                        </m:e>
                      </m:d>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𝑦</m:t>
                              </m:r>
                            </m:e>
                          </m:d>
                        </m:e>
                      </m:d>
                      <m:r>
                        <a:rPr lang="en-GB" sz="1800" i="1" noProof="0" smtClean="0">
                          <a:latin typeface="Cambria Math" panose="02040503050406030204" pitchFamily="18" charset="0"/>
                        </a:rPr>
                        <m:t>=1</m:t>
                      </m:r>
                      <m:r>
                        <a:rPr lang="en-GB" sz="1800" b="0" i="1" noProof="0" smtClean="0">
                          <a:latin typeface="Cambria Math" panose="02040503050406030204" pitchFamily="18" charset="0"/>
                        </a:rPr>
                        <m:t>)</m:t>
                      </m:r>
                    </m:oMath>
                  </m:oMathPara>
                </a14:m>
                <a:endParaRPr lang="en-GB" sz="1800" b="0" noProof="0" dirty="0"/>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i="1" noProof="0" smtClean="0">
                          <a:latin typeface="Cambria Math" panose="02040503050406030204" pitchFamily="18" charset="0"/>
                        </a:rPr>
                        <m:t>−2</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𝑦</m:t>
                          </m:r>
                        </m:e>
                      </m:d>
                    </m:oMath>
                  </m:oMathPara>
                </a14:m>
                <a:endParaRPr lang="en-GB" noProof="0" dirty="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2(1−</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oMath>
                  </m:oMathPara>
                </a14:m>
                <a:endParaRPr lang="en-GB" noProof="0" dirty="0">
                  <a:ea typeface="Cambria Math" panose="02040503050406030204" pitchFamily="18" charset="0"/>
                </a:endParaRPr>
              </a:p>
              <a:p>
                <a:pPr marL="0" indent="0">
                  <a:buNone/>
                </a:pPr>
                <a:endParaRPr lang="en-GB" b="0" noProof="0" dirty="0">
                  <a:ea typeface="Cambria Math" panose="02040503050406030204" pitchFamily="18" charset="0"/>
                </a:endParaRPr>
              </a:p>
            </p:txBody>
          </p:sp>
        </mc:Choice>
        <mc:Fallback xmlns="">
          <p:sp>
            <p:nvSpPr>
              <p:cNvPr id="2" name="Tijdelijke aanduiding voor inhoud 1">
                <a:extLst>
                  <a:ext uri="{FF2B5EF4-FFF2-40B4-BE49-F238E27FC236}">
                    <a16:creationId xmlns:a16="http://schemas.microsoft.com/office/drawing/2014/main" id="{916D469D-F89A-6321-15FB-0D4ACC300C8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nl-BE">
                    <a:noFill/>
                  </a:rPr>
                  <a:t> </a:t>
                </a:r>
              </a:p>
            </p:txBody>
          </p:sp>
        </mc:Fallback>
      </mc:AlternateContent>
      <p:sp>
        <p:nvSpPr>
          <p:cNvPr id="3" name="Titel 2">
            <a:extLst>
              <a:ext uri="{FF2B5EF4-FFF2-40B4-BE49-F238E27FC236}">
                <a16:creationId xmlns:a16="http://schemas.microsoft.com/office/drawing/2014/main" id="{8C089F2B-6E49-309F-46B2-34801C8224E7}"/>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863B3E16-CB16-4073-9118-B8CF6278FF56}"/>
              </a:ext>
            </a:extLst>
          </p:cNvPr>
          <p:cNvSpPr>
            <a:spLocks noGrp="1"/>
          </p:cNvSpPr>
          <p:nvPr>
            <p:ph type="sldNum" sz="quarter" idx="11"/>
          </p:nvPr>
        </p:nvSpPr>
        <p:spPr/>
        <p:txBody>
          <a:bodyPr/>
          <a:lstStyle/>
          <a:p>
            <a:fld id="{3B80295F-48CD-49FC-897A-CCEC919B8070}" type="slidenum">
              <a:rPr lang="en-GB" noProof="0" smtClean="0"/>
              <a:pPr/>
              <a:t>21</a:t>
            </a:fld>
            <a:endParaRPr lang="en-GB" noProof="0" dirty="0"/>
          </a:p>
        </p:txBody>
      </p:sp>
      <p:sp>
        <p:nvSpPr>
          <p:cNvPr id="5" name="Tijdelijke aanduiding voor voettekst 4">
            <a:extLst>
              <a:ext uri="{FF2B5EF4-FFF2-40B4-BE49-F238E27FC236}">
                <a16:creationId xmlns:a16="http://schemas.microsoft.com/office/drawing/2014/main" id="{6F76163F-BC68-86A0-57CE-E686C0E816C8}"/>
              </a:ext>
            </a:extLst>
          </p:cNvPr>
          <p:cNvSpPr>
            <a:spLocks noGrp="1"/>
          </p:cNvSpPr>
          <p:nvPr>
            <p:ph type="ftr" sz="quarter" idx="12"/>
          </p:nvPr>
        </p:nvSpPr>
        <p:spPr/>
        <p:txBody>
          <a:bodyPr/>
          <a:lstStyle/>
          <a:p>
            <a:endParaRPr lang="en-GB" noProof="0" dirty="0"/>
          </a:p>
        </p:txBody>
      </p:sp>
      <p:pic>
        <p:nvPicPr>
          <p:cNvPr id="7" name="Afbeelding 6" descr="Afbeelding met tekst, Lettertype, handschrift, wit&#10;&#10;Door AI gegenereerde inhoud is mogelijk onjuist.">
            <a:extLst>
              <a:ext uri="{FF2B5EF4-FFF2-40B4-BE49-F238E27FC236}">
                <a16:creationId xmlns:a16="http://schemas.microsoft.com/office/drawing/2014/main" id="{9280911E-261B-2365-1029-1C970E91A38E}"/>
              </a:ext>
            </a:extLst>
          </p:cNvPr>
          <p:cNvPicPr>
            <a:picLocks noChangeAspect="1"/>
          </p:cNvPicPr>
          <p:nvPr/>
        </p:nvPicPr>
        <p:blipFill>
          <a:blip r:embed="rId3"/>
          <a:stretch>
            <a:fillRect/>
          </a:stretch>
        </p:blipFill>
        <p:spPr>
          <a:xfrm>
            <a:off x="3791744" y="-2651529"/>
            <a:ext cx="7935603" cy="3803529"/>
          </a:xfrm>
          <a:prstGeom prst="rect">
            <a:avLst/>
          </a:prstGeom>
        </p:spPr>
      </p:pic>
    </p:spTree>
    <p:extLst>
      <p:ext uri="{BB962C8B-B14F-4D97-AF65-F5344CB8AC3E}">
        <p14:creationId xmlns:p14="http://schemas.microsoft.com/office/powerpoint/2010/main" val="317076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Tijdelijke aanduiding voor inhoud 6" descr="Afbeelding met tekst, Lettertype, schermopname, wit&#10;&#10;Door AI gegenereerde inhoud is mogelijk onjuist.">
            <a:extLst>
              <a:ext uri="{FF2B5EF4-FFF2-40B4-BE49-F238E27FC236}">
                <a16:creationId xmlns:a16="http://schemas.microsoft.com/office/drawing/2014/main" id="{5C66313E-9B43-DEB9-2A5F-DC48844A63F5}"/>
              </a:ext>
            </a:extLst>
          </p:cNvPr>
          <p:cNvPicPr>
            <a:picLocks noGrp="1" noChangeAspect="1"/>
          </p:cNvPicPr>
          <p:nvPr>
            <p:ph idx="1"/>
          </p:nvPr>
        </p:nvPicPr>
        <p:blipFill>
          <a:blip r:embed="rId2"/>
          <a:stretch>
            <a:fillRect/>
          </a:stretch>
        </p:blipFill>
        <p:spPr>
          <a:xfrm>
            <a:off x="141803" y="4005064"/>
            <a:ext cx="5820645" cy="1791345"/>
          </a:xfrm>
          <a:prstGeom prst="rect">
            <a:avLst/>
          </a:prstGeom>
        </p:spPr>
      </p:pic>
      <p:sp>
        <p:nvSpPr>
          <p:cNvPr id="3" name="Titel 2">
            <a:extLst>
              <a:ext uri="{FF2B5EF4-FFF2-40B4-BE49-F238E27FC236}">
                <a16:creationId xmlns:a16="http://schemas.microsoft.com/office/drawing/2014/main" id="{478B080D-7FA4-D862-A800-DE232F897355}"/>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01AB6E0C-8150-BB5C-E0F1-EE05392B6671}"/>
              </a:ext>
            </a:extLst>
          </p:cNvPr>
          <p:cNvSpPr>
            <a:spLocks noGrp="1"/>
          </p:cNvSpPr>
          <p:nvPr>
            <p:ph type="sldNum" sz="quarter" idx="11"/>
          </p:nvPr>
        </p:nvSpPr>
        <p:spPr/>
        <p:txBody>
          <a:bodyPr/>
          <a:lstStyle/>
          <a:p>
            <a:fld id="{3B80295F-48CD-49FC-897A-CCEC919B8070}" type="slidenum">
              <a:rPr lang="en-GB" noProof="0" smtClean="0"/>
              <a:pPr/>
              <a:t>22</a:t>
            </a:fld>
            <a:endParaRPr lang="en-GB" noProof="0" dirty="0"/>
          </a:p>
        </p:txBody>
      </p:sp>
      <p:sp>
        <p:nvSpPr>
          <p:cNvPr id="5" name="Tijdelijke aanduiding voor voettekst 4">
            <a:extLst>
              <a:ext uri="{FF2B5EF4-FFF2-40B4-BE49-F238E27FC236}">
                <a16:creationId xmlns:a16="http://schemas.microsoft.com/office/drawing/2014/main" id="{504E9C31-11C2-F11C-FA2F-588F32A7F10B}"/>
              </a:ext>
            </a:extLst>
          </p:cNvPr>
          <p:cNvSpPr>
            <a:spLocks noGrp="1"/>
          </p:cNvSpPr>
          <p:nvPr>
            <p:ph type="ftr" sz="quarter" idx="12"/>
          </p:nvPr>
        </p:nvSpPr>
        <p:spPr/>
        <p:txBody>
          <a:bodyPr/>
          <a:lstStyle/>
          <a:p>
            <a:endParaRPr lang="en-GB" noProof="0" dirty="0"/>
          </a:p>
        </p:txBody>
      </p:sp>
      <p:pic>
        <p:nvPicPr>
          <p:cNvPr id="8" name="Afbeelding 7" descr="Afbeelding met tekst, Lettertype, handschrift, wit&#10;&#10;Door AI gegenereerde inhoud is mogelijk onjuist.">
            <a:extLst>
              <a:ext uri="{FF2B5EF4-FFF2-40B4-BE49-F238E27FC236}">
                <a16:creationId xmlns:a16="http://schemas.microsoft.com/office/drawing/2014/main" id="{8AC08CB2-82CF-DCA5-80F7-3B93F3142E01}"/>
              </a:ext>
            </a:extLst>
          </p:cNvPr>
          <p:cNvPicPr>
            <a:picLocks noChangeAspect="1"/>
          </p:cNvPicPr>
          <p:nvPr/>
        </p:nvPicPr>
        <p:blipFill>
          <a:blip r:embed="rId3"/>
          <a:stretch>
            <a:fillRect/>
          </a:stretch>
        </p:blipFill>
        <p:spPr>
          <a:xfrm>
            <a:off x="141803" y="1268760"/>
            <a:ext cx="5708967" cy="2736304"/>
          </a:xfrm>
          <a:prstGeom prst="rect">
            <a:avLst/>
          </a:prstGeom>
        </p:spPr>
      </p:pic>
    </p:spTree>
    <p:extLst>
      <p:ext uri="{BB962C8B-B14F-4D97-AF65-F5344CB8AC3E}">
        <p14:creationId xmlns:p14="http://schemas.microsoft.com/office/powerpoint/2010/main" val="45820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1">
                <a:extLst>
                  <a:ext uri="{FF2B5EF4-FFF2-40B4-BE49-F238E27FC236}">
                    <a16:creationId xmlns:a16="http://schemas.microsoft.com/office/drawing/2014/main" id="{061FDE0A-96CD-3F9A-A008-E72DB4B1E1F6}"/>
                  </a:ext>
                </a:extLst>
              </p:cNvPr>
              <p:cNvSpPr>
                <a:spLocks noGrp="1"/>
              </p:cNvSpPr>
              <p:nvPr>
                <p:ph idx="1"/>
              </p:nvPr>
            </p:nvSpPr>
            <p:spPr>
              <a:xfrm>
                <a:off x="6095999" y="1152000"/>
                <a:ext cx="5810291" cy="4734000"/>
              </a:xfrm>
            </p:spPr>
            <p:txBody>
              <a:bodyPr>
                <a:normAutofit/>
              </a:bodyPr>
              <a:lstStyle/>
              <a:p>
                <a:pPr marL="0" indent="0">
                  <a:buNone/>
                </a:pPr>
                <a:endParaRPr lang="en-GB" noProof="0" dirty="0"/>
              </a:p>
              <a:p>
                <a:pPr marL="0" indent="0">
                  <a:buNone/>
                </a:pPr>
                <a:endParaRPr lang="en-GB" noProof="0" dirty="0"/>
              </a:p>
              <a:p>
                <a:pPr marL="0" indent="0">
                  <a:buNone/>
                </a:pPr>
                <a:endParaRPr lang="en-GB" noProof="0" dirty="0"/>
              </a:p>
              <a:p>
                <a:pPr marL="0" indent="0">
                  <a:buNone/>
                </a:pPr>
                <a:endParaRPr lang="en-GB" i="1" noProof="0" dirty="0">
                  <a:latin typeface="Cambria Math" panose="02040503050406030204" pitchFamily="18" charset="0"/>
                  <a:ea typeface="Cambria Math" panose="02040503050406030204" pitchFamily="18" charset="0"/>
                </a:endParaRPr>
              </a:p>
              <a:p>
                <a:pPr marL="0" indent="0">
                  <a:buNone/>
                </a:pPr>
                <a:endParaRPr lang="en-GB" i="1" noProof="0"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GB" i="1" noProof="0" smtClean="0">
                        <a:latin typeface="Cambria Math" panose="02040503050406030204" pitchFamily="18" charset="0"/>
                        <a:ea typeface="Cambria Math" panose="02040503050406030204" pitchFamily="18" charset="0"/>
                      </a:rPr>
                      <m:t>⟹</m:t>
                    </m:r>
                    <m:sSup>
                      <m:sSupPr>
                        <m:ctrlPr>
                          <a:rPr lang="en-GB" i="1" noProof="0" smtClean="0">
                            <a:latin typeface="Cambria Math" panose="02040503050406030204" pitchFamily="18" charset="0"/>
                            <a:ea typeface="Cambria Math" panose="02040503050406030204" pitchFamily="18" charset="0"/>
                          </a:rPr>
                        </m:ctrlPr>
                      </m:sSupPr>
                      <m:e>
                        <m:d>
                          <m:dPr>
                            <m:begChr m:val="|"/>
                            <m:endChr m:val="|"/>
                            <m:ctrlPr>
                              <a:rPr lang="en-GB" b="0" i="1" noProof="0" smtClean="0">
                                <a:latin typeface="Cambria Math" panose="02040503050406030204" pitchFamily="18" charset="0"/>
                                <a:ea typeface="Cambria Math" panose="02040503050406030204" pitchFamily="18" charset="0"/>
                              </a:rPr>
                            </m:ctrlPr>
                          </m:dPr>
                          <m:e>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e>
                        </m:d>
                      </m:e>
                      <m:sup>
                        <m:r>
                          <a:rPr lang="en-GB" b="0" i="1" noProof="0" smtClean="0">
                            <a:latin typeface="Cambria Math" panose="02040503050406030204" pitchFamily="18" charset="0"/>
                            <a:ea typeface="Cambria Math" panose="02040503050406030204" pitchFamily="18" charset="0"/>
                          </a:rPr>
                          <m:t>2</m:t>
                        </m:r>
                      </m:sup>
                    </m:sSup>
                    <m:r>
                      <a:rPr lang="en-GB" b="0" i="1" noProof="0" smtClean="0">
                        <a:latin typeface="Cambria Math" panose="02040503050406030204" pitchFamily="18" charset="0"/>
                        <a:ea typeface="Cambria Math" panose="02040503050406030204" pitchFamily="18" charset="0"/>
                      </a:rPr>
                      <m:t>=2</m:t>
                    </m:r>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m:t>
                        </m:r>
                        <m:func>
                          <m:funcPr>
                            <m:ctrlPr>
                              <a:rPr lang="en-GB" b="0" i="1" noProof="0" smtClean="0">
                                <a:latin typeface="Cambria Math" panose="02040503050406030204" pitchFamily="18" charset="0"/>
                                <a:ea typeface="Cambria Math" panose="02040503050406030204" pitchFamily="18" charset="0"/>
                              </a:rPr>
                            </m:ctrlPr>
                          </m:funcPr>
                          <m:fName>
                            <m:r>
                              <m:rPr>
                                <m:sty m:val="p"/>
                              </m:rPr>
                              <a:rPr lang="en-GB" b="0" i="0" noProof="0" smtClean="0">
                                <a:latin typeface="Cambria Math" panose="02040503050406030204" pitchFamily="18" charset="0"/>
                                <a:ea typeface="Cambria Math" panose="02040503050406030204" pitchFamily="18" charset="0"/>
                              </a:rPr>
                              <m:t>cos</m:t>
                            </m:r>
                          </m:fName>
                          <m:e>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𝜃</m:t>
                                </m:r>
                              </m:e>
                            </m:d>
                          </m:e>
                        </m:func>
                      </m:e>
                    </m:d>
                  </m:oMath>
                </a14:m>
                <a:r>
                  <a:rPr lang="en-GB" noProof="0" dirty="0"/>
                  <a:t> </a:t>
                </a:r>
              </a:p>
              <a:p>
                <a:pPr marL="0" indent="0">
                  <a:buNone/>
                </a:pPr>
                <a14:m>
                  <m:oMath xmlns:m="http://schemas.openxmlformats.org/officeDocument/2006/math">
                    <m:r>
                      <a:rPr lang="en-GB" i="1" noProof="0" smtClean="0">
                        <a:latin typeface="Cambria Math" panose="02040503050406030204" pitchFamily="18" charset="0"/>
                        <a:ea typeface="Cambria Math" panose="02040503050406030204" pitchFamily="18" charset="0"/>
                      </a:rPr>
                      <m:t>⟹</m:t>
                    </m:r>
                  </m:oMath>
                </a14:m>
                <a:r>
                  <a:rPr lang="en-GB" noProof="0" dirty="0"/>
                  <a:t> </a:t>
                </a:r>
                <a:r>
                  <a:rPr lang="en-GB" sz="1800" noProof="0" dirty="0"/>
                  <a:t>Euclidean distance used for </a:t>
                </a:r>
                <a:r>
                  <a:rPr lang="en-GB" sz="1800" b="1" noProof="0" dirty="0"/>
                  <a:t>clustering</a:t>
                </a:r>
                <a:r>
                  <a:rPr lang="en-GB" sz="1800" noProof="0" dirty="0"/>
                  <a:t>      </a:t>
                </a:r>
                <a:r>
                  <a:rPr lang="en-GB" sz="1800" noProof="0" dirty="0" err="1">
                    <a:solidFill>
                      <a:schemeClr val="bg1"/>
                    </a:solidFill>
                  </a:rPr>
                  <a:t>aaaa</a:t>
                </a:r>
                <a:r>
                  <a:rPr lang="en-GB" sz="1800" noProof="0" dirty="0"/>
                  <a:t> identities</a:t>
                </a:r>
                <a:endParaRPr lang="en-GB" noProof="0" dirty="0"/>
              </a:p>
            </p:txBody>
          </p:sp>
        </mc:Choice>
        <mc:Fallback xmlns="">
          <p:sp>
            <p:nvSpPr>
              <p:cNvPr id="13" name="Content Placeholder 1">
                <a:extLst>
                  <a:ext uri="{FF2B5EF4-FFF2-40B4-BE49-F238E27FC236}">
                    <a16:creationId xmlns:a16="http://schemas.microsoft.com/office/drawing/2014/main" id="{061FDE0A-96CD-3F9A-A008-E72DB4B1E1F6}"/>
                  </a:ext>
                </a:extLst>
              </p:cNvPr>
              <p:cNvSpPr>
                <a:spLocks noGrp="1" noRot="1" noChangeAspect="1" noMove="1" noResize="1" noEditPoints="1" noAdjustHandles="1" noChangeArrowheads="1" noChangeShapeType="1" noTextEdit="1"/>
              </p:cNvSpPr>
              <p:nvPr>
                <p:ph idx="1"/>
              </p:nvPr>
            </p:nvSpPr>
            <p:spPr>
              <a:xfrm>
                <a:off x="6095999" y="1152000"/>
                <a:ext cx="5810291" cy="4734000"/>
              </a:xfrm>
              <a:blipFill>
                <a:blip r:embed="rId3"/>
                <a:stretch>
                  <a:fillRect l="-2413"/>
                </a:stretch>
              </a:blipFill>
            </p:spPr>
            <p:txBody>
              <a:bodyPr/>
              <a:lstStyle/>
              <a:p>
                <a:r>
                  <a:rPr lang="nl-BE">
                    <a:noFill/>
                  </a:rPr>
                  <a:t> </a:t>
                </a:r>
              </a:p>
            </p:txBody>
          </p:sp>
        </mc:Fallback>
      </mc:AlternateContent>
      <p:sp>
        <p:nvSpPr>
          <p:cNvPr id="15" name="Title 2">
            <a:extLst>
              <a:ext uri="{FF2B5EF4-FFF2-40B4-BE49-F238E27FC236}">
                <a16:creationId xmlns:a16="http://schemas.microsoft.com/office/drawing/2014/main" id="{7475CA35-C512-9FD5-8345-DD0849C54085}"/>
              </a:ext>
            </a:extLst>
          </p:cNvPr>
          <p:cNvSpPr>
            <a:spLocks noGrp="1"/>
          </p:cNvSpPr>
          <p:nvPr>
            <p:ph type="title"/>
          </p:nvPr>
        </p:nvSpPr>
        <p:spPr>
          <a:xfrm>
            <a:off x="0" y="0"/>
            <a:ext cx="12192000" cy="1142984"/>
          </a:xfrm>
        </p:spPr>
        <p:txBody>
          <a:bodyPr/>
          <a:lstStyle/>
          <a:p>
            <a:r>
              <a:rPr lang="en-GB" noProof="0" dirty="0"/>
              <a:t>Euclidean distance in function of cosine similarity</a:t>
            </a:r>
          </a:p>
        </p:txBody>
      </p:sp>
      <p:pic>
        <p:nvPicPr>
          <p:cNvPr id="8" name="Tijdelijke aanduiding voor afbeelding 7" descr="Afbeelding met tekst, Lettertype, schermopname, wit&#10;&#10;Door AI gegenereerde inhoud is mogelijk onjuist.">
            <a:extLst>
              <a:ext uri="{FF2B5EF4-FFF2-40B4-BE49-F238E27FC236}">
                <a16:creationId xmlns:a16="http://schemas.microsoft.com/office/drawing/2014/main" id="{BC45F909-D917-F111-C62C-3015147B62E7}"/>
              </a:ext>
            </a:extLst>
          </p:cNvPr>
          <p:cNvPicPr>
            <a:picLocks noGrp="1" noChangeAspect="1"/>
          </p:cNvPicPr>
          <p:nvPr>
            <p:ph type="pic" sz="quarter" idx="10"/>
          </p:nvPr>
        </p:nvPicPr>
        <p:blipFill>
          <a:blip r:embed="rId4"/>
          <a:srcRect l="1337" t="-192" r="1844" b="192"/>
          <a:stretch>
            <a:fillRect/>
          </a:stretch>
        </p:blipFill>
        <p:spPr>
          <a:xfrm>
            <a:off x="119336" y="1142984"/>
            <a:ext cx="5930304" cy="4733881"/>
          </a:xfrm>
          <a:prstGeom prst="rect">
            <a:avLst/>
          </a:prstGeom>
          <a:noFill/>
        </p:spPr>
      </p:pic>
      <p:sp>
        <p:nvSpPr>
          <p:cNvPr id="5" name="Tijdelijke aanduiding voor dianummer 4">
            <a:extLst>
              <a:ext uri="{FF2B5EF4-FFF2-40B4-BE49-F238E27FC236}">
                <a16:creationId xmlns:a16="http://schemas.microsoft.com/office/drawing/2014/main" id="{262B7009-43A6-B065-2198-327CFF299C6E}"/>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23</a:t>
            </a:fld>
            <a:endParaRPr lang="en-GB" noProof="0" dirty="0"/>
          </a:p>
        </p:txBody>
      </p:sp>
      <p:sp>
        <p:nvSpPr>
          <p:cNvPr id="17" name="Footer Placeholder 5">
            <a:extLst>
              <a:ext uri="{FF2B5EF4-FFF2-40B4-BE49-F238E27FC236}">
                <a16:creationId xmlns:a16="http://schemas.microsoft.com/office/drawing/2014/main" id="{4FE4DE28-C3C3-5FA6-9CF4-722795FB483F}"/>
              </a:ext>
            </a:extLst>
          </p:cNvPr>
          <p:cNvSpPr>
            <a:spLocks noGrp="1"/>
          </p:cNvSpPr>
          <p:nvPr>
            <p:ph type="ftr" sz="quarter" idx="13"/>
          </p:nvPr>
        </p:nvSpPr>
        <p:spPr>
          <a:xfrm>
            <a:off x="1007435" y="6084000"/>
            <a:ext cx="5376565" cy="432000"/>
          </a:xfrm>
        </p:spPr>
        <p:txBody>
          <a:bodyPr/>
          <a:lstStyle/>
          <a:p>
            <a:endParaRPr lang="en-GB" noProof="0" dirty="0"/>
          </a:p>
        </p:txBody>
      </p:sp>
    </p:spTree>
    <p:extLst>
      <p:ext uri="{BB962C8B-B14F-4D97-AF65-F5344CB8AC3E}">
        <p14:creationId xmlns:p14="http://schemas.microsoft.com/office/powerpoint/2010/main" val="175038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52CF-008A-4183-633C-FBDD534EBFDE}"/>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841DD1D2-6033-D70E-8256-AA0619A2DC27}"/>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84B6E521-4F66-B3BB-6F4B-412DD3D35CBD}"/>
              </a:ext>
            </a:extLst>
          </p:cNvPr>
          <p:cNvSpPr>
            <a:spLocks noGrp="1"/>
          </p:cNvSpPr>
          <p:nvPr>
            <p:ph type="sldNum" sz="quarter" idx="11"/>
          </p:nvPr>
        </p:nvSpPr>
        <p:spPr/>
        <p:txBody>
          <a:bodyPr/>
          <a:lstStyle/>
          <a:p>
            <a:fld id="{3B80295F-48CD-49FC-897A-CCEC919B8070}" type="slidenum">
              <a:rPr lang="en-GB" noProof="0" smtClean="0"/>
              <a:pPr/>
              <a:t>24</a:t>
            </a:fld>
            <a:endParaRPr lang="en-GB" noProof="0" dirty="0"/>
          </a:p>
        </p:txBody>
      </p:sp>
      <p:sp>
        <p:nvSpPr>
          <p:cNvPr id="5" name="Tijdelijke aanduiding voor inhoud 6">
            <a:extLst>
              <a:ext uri="{FF2B5EF4-FFF2-40B4-BE49-F238E27FC236}">
                <a16:creationId xmlns:a16="http://schemas.microsoft.com/office/drawing/2014/main" id="{A0E62E24-C006-EEEE-B924-1A632367D790}"/>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Selection of k</a:t>
            </a:r>
          </a:p>
        </p:txBody>
      </p:sp>
    </p:spTree>
    <p:extLst>
      <p:ext uri="{BB962C8B-B14F-4D97-AF65-F5344CB8AC3E}">
        <p14:creationId xmlns:p14="http://schemas.microsoft.com/office/powerpoint/2010/main" val="303996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5099-A538-FD7D-4BCE-C3DEBFA4213E}"/>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CDD2A800-B0EF-0479-411B-D36F04342D8C}"/>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1EB5112D-09EA-6ED0-E145-F95B932D352B}"/>
              </a:ext>
            </a:extLst>
          </p:cNvPr>
          <p:cNvSpPr>
            <a:spLocks noGrp="1"/>
          </p:cNvSpPr>
          <p:nvPr>
            <p:ph type="sldNum" sz="quarter" idx="11"/>
          </p:nvPr>
        </p:nvSpPr>
        <p:spPr/>
        <p:txBody>
          <a:bodyPr/>
          <a:lstStyle/>
          <a:p>
            <a:fld id="{3B80295F-48CD-49FC-897A-CCEC919B8070}" type="slidenum">
              <a:rPr lang="en-GB" noProof="0" smtClean="0"/>
              <a:pPr/>
              <a:t>25</a:t>
            </a:fld>
            <a:endParaRPr lang="en-GB" noProof="0" dirty="0"/>
          </a:p>
        </p:txBody>
      </p:sp>
      <p:pic>
        <p:nvPicPr>
          <p:cNvPr id="4" name="Afbeelding 3" descr="Afbeelding met tekst&#10;&#10;Door AI gegenereerde inhoud is mogelijk onjuist.">
            <a:extLst>
              <a:ext uri="{FF2B5EF4-FFF2-40B4-BE49-F238E27FC236}">
                <a16:creationId xmlns:a16="http://schemas.microsoft.com/office/drawing/2014/main" id="{D9E18664-C240-BC7F-CC18-778A4C21BBF9}"/>
              </a:ext>
            </a:extLst>
          </p:cNvPr>
          <p:cNvPicPr>
            <a:picLocks noChangeAspect="1"/>
          </p:cNvPicPr>
          <p:nvPr/>
        </p:nvPicPr>
        <p:blipFill>
          <a:blip r:embed="rId3"/>
          <a:stretch>
            <a:fillRect/>
          </a:stretch>
        </p:blipFill>
        <p:spPr>
          <a:xfrm>
            <a:off x="3558857" y="1567497"/>
            <a:ext cx="5074285" cy="3723005"/>
          </a:xfrm>
          <a:prstGeom prst="rect">
            <a:avLst/>
          </a:prstGeom>
        </p:spPr>
      </p:pic>
      <p:pic>
        <p:nvPicPr>
          <p:cNvPr id="7" name="Tijdelijke aanduiding voor afbeelding 6" descr="Afbeelding met tekst&#10;&#10;Door AI gegenereerde inhoud is mogelijk onjuist.">
            <a:extLst>
              <a:ext uri="{FF2B5EF4-FFF2-40B4-BE49-F238E27FC236}">
                <a16:creationId xmlns:a16="http://schemas.microsoft.com/office/drawing/2014/main" id="{E3D94C55-900E-40A0-4A15-E072A341B793}"/>
              </a:ext>
            </a:extLst>
          </p:cNvPr>
          <p:cNvPicPr>
            <a:picLocks noGrp="1" noChangeAspect="1"/>
          </p:cNvPicPr>
          <p:nvPr>
            <p:ph type="pic" sz="quarter" idx="13"/>
          </p:nvPr>
        </p:nvPicPr>
        <p:blipFill>
          <a:blip r:embed="rId3"/>
          <a:srcRect t="451" b="534"/>
          <a:stretch>
            <a:fillRect/>
          </a:stretch>
        </p:blipFill>
        <p:spPr>
          <a:xfrm>
            <a:off x="2001286" y="116632"/>
            <a:ext cx="8189427" cy="5832648"/>
          </a:xfrm>
          <a:prstGeom prst="rect">
            <a:avLst/>
          </a:prstGeom>
        </p:spPr>
      </p:pic>
    </p:spTree>
    <p:extLst>
      <p:ext uri="{BB962C8B-B14F-4D97-AF65-F5344CB8AC3E}">
        <p14:creationId xmlns:p14="http://schemas.microsoft.com/office/powerpoint/2010/main" val="304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2F76-823C-A017-2D6F-168335BEE7C4}"/>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0D154E23-B256-51DA-4E04-1135F824C62E}"/>
              </a:ext>
            </a:extLst>
          </p:cNvPr>
          <p:cNvSpPr>
            <a:spLocks noGrp="1"/>
          </p:cNvSpPr>
          <p:nvPr>
            <p:ph type="title"/>
          </p:nvPr>
        </p:nvSpPr>
        <p:spPr>
          <a:xfrm>
            <a:off x="0" y="0"/>
            <a:ext cx="12192000" cy="1142984"/>
          </a:xfrm>
        </p:spPr>
        <p:txBody>
          <a:bodyPr/>
          <a:lstStyle/>
          <a:p>
            <a:r>
              <a:rPr lang="en-GB" noProof="0" dirty="0"/>
              <a:t>Elbow Method (Distortion)</a:t>
            </a:r>
          </a:p>
        </p:txBody>
      </p:sp>
      <p:sp>
        <p:nvSpPr>
          <p:cNvPr id="30" name="Content Placeholder 3">
            <a:extLst>
              <a:ext uri="{FF2B5EF4-FFF2-40B4-BE49-F238E27FC236}">
                <a16:creationId xmlns:a16="http://schemas.microsoft.com/office/drawing/2014/main" id="{A2360E89-45D5-C2CB-6F6F-113E9DAF135A}"/>
              </a:ext>
            </a:extLst>
          </p:cNvPr>
          <p:cNvSpPr>
            <a:spLocks noGrp="1"/>
          </p:cNvSpPr>
          <p:nvPr>
            <p:ph sz="half" idx="2"/>
          </p:nvPr>
        </p:nvSpPr>
        <p:spPr>
          <a:xfrm>
            <a:off x="0" y="1340768"/>
            <a:ext cx="5904000" cy="4545224"/>
          </a:xfrm>
        </p:spPr>
        <p:txBody>
          <a:bodyPr>
            <a:normAutofit/>
          </a:bodyPr>
          <a:lstStyle/>
          <a:p>
            <a:r>
              <a:rPr lang="en-GB" sz="3000" noProof="0" dirty="0"/>
              <a:t>Average squared distances between embeddings and their cluster</a:t>
            </a:r>
          </a:p>
          <a:p>
            <a:r>
              <a:rPr lang="en-GB" sz="3200" noProof="0" dirty="0"/>
              <a:t>Lower distortion values</a:t>
            </a:r>
            <a:br>
              <a:rPr lang="en-GB" sz="3200" noProof="0" dirty="0"/>
            </a:br>
            <a:r>
              <a:rPr lang="en-GB" sz="3200" noProof="0" dirty="0"/>
              <a:t>= more compact clusters.</a:t>
            </a:r>
            <a:endParaRPr lang="en-GB" sz="3000" noProof="0" dirty="0"/>
          </a:p>
        </p:txBody>
      </p:sp>
      <p:pic>
        <p:nvPicPr>
          <p:cNvPr id="12" name="Afbeelding 11" descr="Afbeelding met tekst, lijn, diagram, Perceel&#10;&#10;Door AI gegenereerde inhoud is mogelijk onjuist.">
            <a:extLst>
              <a:ext uri="{FF2B5EF4-FFF2-40B4-BE49-F238E27FC236}">
                <a16:creationId xmlns:a16="http://schemas.microsoft.com/office/drawing/2014/main" id="{C12DBE66-B5D8-65AC-E03C-35F86593C913}"/>
              </a:ext>
            </a:extLst>
          </p:cNvPr>
          <p:cNvPicPr>
            <a:picLocks noChangeAspect="1"/>
          </p:cNvPicPr>
          <p:nvPr/>
        </p:nvPicPr>
        <p:blipFill>
          <a:blip r:embed="rId3"/>
          <a:stretch>
            <a:fillRect/>
          </a:stretch>
        </p:blipFill>
        <p:spPr>
          <a:xfrm>
            <a:off x="6123396" y="1340767"/>
            <a:ext cx="6068604" cy="4551453"/>
          </a:xfrm>
          <a:prstGeom prst="rect">
            <a:avLst/>
          </a:prstGeom>
          <a:noFill/>
        </p:spPr>
      </p:pic>
      <p:sp>
        <p:nvSpPr>
          <p:cNvPr id="5" name="Tijdelijke aanduiding voor dianummer 4">
            <a:extLst>
              <a:ext uri="{FF2B5EF4-FFF2-40B4-BE49-F238E27FC236}">
                <a16:creationId xmlns:a16="http://schemas.microsoft.com/office/drawing/2014/main" id="{F35C8A32-A23B-1C4F-72B4-E788412A2187}"/>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26</a:t>
            </a:fld>
            <a:endParaRPr lang="en-GB" noProof="0" dirty="0"/>
          </a:p>
        </p:txBody>
      </p:sp>
      <p:sp>
        <p:nvSpPr>
          <p:cNvPr id="21" name="Footer Placeholder 7">
            <a:extLst>
              <a:ext uri="{FF2B5EF4-FFF2-40B4-BE49-F238E27FC236}">
                <a16:creationId xmlns:a16="http://schemas.microsoft.com/office/drawing/2014/main" id="{292A13BA-2857-D608-3415-D9D55429DC01}"/>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2" name="Afbeelding 1" descr="Afbeelding met tekst, lijn, diagram, Perceel&#10;&#10;Door AI gegenereerde inhoud is mogelijk onjuist.">
            <a:extLst>
              <a:ext uri="{FF2B5EF4-FFF2-40B4-BE49-F238E27FC236}">
                <a16:creationId xmlns:a16="http://schemas.microsoft.com/office/drawing/2014/main" id="{8655AB9E-2101-495E-58B0-9F7ECC4F3593}"/>
              </a:ext>
            </a:extLst>
          </p:cNvPr>
          <p:cNvPicPr>
            <a:picLocks noChangeAspect="1"/>
          </p:cNvPicPr>
          <p:nvPr/>
        </p:nvPicPr>
        <p:blipFill>
          <a:blip r:embed="rId4"/>
          <a:stretch>
            <a:fillRect/>
          </a:stretch>
        </p:blipFill>
        <p:spPr>
          <a:xfrm>
            <a:off x="6312024" y="1340992"/>
            <a:ext cx="5808000" cy="4545000"/>
          </a:xfrm>
          <a:prstGeom prst="rect">
            <a:avLst/>
          </a:prstGeom>
        </p:spPr>
      </p:pic>
    </p:spTree>
    <p:extLst>
      <p:ext uri="{BB962C8B-B14F-4D97-AF65-F5344CB8AC3E}">
        <p14:creationId xmlns:p14="http://schemas.microsoft.com/office/powerpoint/2010/main" val="334370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CAA04-3D7A-24C4-4A93-8387532EEF1F}"/>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689D83D1-0152-321A-95DA-8469F66BD012}"/>
              </a:ext>
            </a:extLst>
          </p:cNvPr>
          <p:cNvSpPr>
            <a:spLocks noGrp="1"/>
          </p:cNvSpPr>
          <p:nvPr>
            <p:ph type="title"/>
          </p:nvPr>
        </p:nvSpPr>
        <p:spPr>
          <a:xfrm>
            <a:off x="0" y="0"/>
            <a:ext cx="12192000" cy="1142984"/>
          </a:xfrm>
        </p:spPr>
        <p:txBody>
          <a:bodyPr anchor="ctr">
            <a:normAutofit/>
          </a:bodyPr>
          <a:lstStyle/>
          <a:p>
            <a:r>
              <a:rPr lang="en-GB" noProof="0" dirty="0"/>
              <a:t>Elbow Method (Inertia)</a:t>
            </a:r>
          </a:p>
        </p:txBody>
      </p:sp>
      <p:pic>
        <p:nvPicPr>
          <p:cNvPr id="12" name="Afbeelding 11" descr="Afbeelding met tekst, lijn, diagram, Perceel&#10;&#10;Door AI gegenereerde inhoud is mogelijk onjuist.">
            <a:extLst>
              <a:ext uri="{FF2B5EF4-FFF2-40B4-BE49-F238E27FC236}">
                <a16:creationId xmlns:a16="http://schemas.microsoft.com/office/drawing/2014/main" id="{9BB90D87-4878-FA8D-2306-B4B00E4C25AD}"/>
              </a:ext>
            </a:extLst>
          </p:cNvPr>
          <p:cNvPicPr>
            <a:picLocks noChangeAspect="1"/>
          </p:cNvPicPr>
          <p:nvPr/>
        </p:nvPicPr>
        <p:blipFill>
          <a:blip r:embed="rId3"/>
          <a:stretch>
            <a:fillRect/>
          </a:stretch>
        </p:blipFill>
        <p:spPr>
          <a:xfrm>
            <a:off x="552000" y="1340992"/>
            <a:ext cx="4800000" cy="4545000"/>
          </a:xfrm>
          <a:prstGeom prst="rect">
            <a:avLst/>
          </a:prstGeom>
          <a:noFill/>
        </p:spPr>
      </p:pic>
      <p:sp>
        <p:nvSpPr>
          <p:cNvPr id="30" name="Content Placeholder 3">
            <a:extLst>
              <a:ext uri="{FF2B5EF4-FFF2-40B4-BE49-F238E27FC236}">
                <a16:creationId xmlns:a16="http://schemas.microsoft.com/office/drawing/2014/main" id="{7BFF04C3-C67A-F97F-D072-3E6017F57074}"/>
              </a:ext>
            </a:extLst>
          </p:cNvPr>
          <p:cNvSpPr>
            <a:spLocks noGrp="1"/>
          </p:cNvSpPr>
          <p:nvPr>
            <p:ph sz="quarter" idx="4"/>
          </p:nvPr>
        </p:nvSpPr>
        <p:spPr>
          <a:xfrm>
            <a:off x="6288043" y="1340992"/>
            <a:ext cx="5904000" cy="4545000"/>
          </a:xfrm>
        </p:spPr>
        <p:txBody>
          <a:bodyPr>
            <a:normAutofit/>
          </a:bodyPr>
          <a:lstStyle/>
          <a:p>
            <a:r>
              <a:rPr lang="en-GB" sz="3000" dirty="0"/>
              <a:t>Sum </a:t>
            </a:r>
            <a:r>
              <a:rPr lang="en-GB" sz="3000" noProof="0" dirty="0"/>
              <a:t>distance between embeddings and their centroids</a:t>
            </a:r>
          </a:p>
          <a:p>
            <a:r>
              <a:rPr lang="en-GB" sz="3000" noProof="0" dirty="0"/>
              <a:t>Similar trend as distortion</a:t>
            </a:r>
          </a:p>
        </p:txBody>
      </p:sp>
      <p:sp>
        <p:nvSpPr>
          <p:cNvPr id="5" name="Tijdelijke aanduiding voor dianummer 4">
            <a:extLst>
              <a:ext uri="{FF2B5EF4-FFF2-40B4-BE49-F238E27FC236}">
                <a16:creationId xmlns:a16="http://schemas.microsoft.com/office/drawing/2014/main" id="{2EF35DDC-053C-1D35-2A90-FE631F1F0ED8}"/>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27</a:t>
            </a:fld>
            <a:endParaRPr lang="en-GB" noProof="0" dirty="0"/>
          </a:p>
        </p:txBody>
      </p:sp>
      <p:sp>
        <p:nvSpPr>
          <p:cNvPr id="21" name="Footer Placeholder 7">
            <a:extLst>
              <a:ext uri="{FF2B5EF4-FFF2-40B4-BE49-F238E27FC236}">
                <a16:creationId xmlns:a16="http://schemas.microsoft.com/office/drawing/2014/main" id="{EA79898D-78F8-2B3E-5CA1-03DB95B7AD80}"/>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314618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655E-A879-A26B-714E-C49BCE6C2BDD}"/>
            </a:ext>
          </a:extLst>
        </p:cNvPr>
        <p:cNvGrpSpPr/>
        <p:nvPr/>
      </p:nvGrpSpPr>
      <p:grpSpPr>
        <a:xfrm>
          <a:off x="0" y="0"/>
          <a:ext cx="0" cy="0"/>
          <a:chOff x="0" y="0"/>
          <a:chExt cx="0" cy="0"/>
        </a:xfrm>
      </p:grpSpPr>
      <p:sp>
        <p:nvSpPr>
          <p:cNvPr id="17" name="Title 2">
            <a:extLst>
              <a:ext uri="{FF2B5EF4-FFF2-40B4-BE49-F238E27FC236}">
                <a16:creationId xmlns:a16="http://schemas.microsoft.com/office/drawing/2014/main" id="{D45DC04C-EF1E-22F0-DAA9-8BA085ED13E5}"/>
              </a:ext>
            </a:extLst>
          </p:cNvPr>
          <p:cNvSpPr>
            <a:spLocks noGrp="1"/>
          </p:cNvSpPr>
          <p:nvPr>
            <p:ph type="title"/>
          </p:nvPr>
        </p:nvSpPr>
        <p:spPr>
          <a:xfrm>
            <a:off x="0" y="0"/>
            <a:ext cx="12192000" cy="1142984"/>
          </a:xfrm>
        </p:spPr>
        <p:txBody>
          <a:bodyPr anchor="ctr">
            <a:normAutofit/>
          </a:bodyPr>
          <a:lstStyle/>
          <a:p>
            <a:r>
              <a:rPr lang="en-GB" noProof="0" dirty="0"/>
              <a:t>Silhouette scores</a:t>
            </a:r>
          </a:p>
        </p:txBody>
      </p:sp>
      <p:pic>
        <p:nvPicPr>
          <p:cNvPr id="5" name="Tijdelijke aanduiding voor afbeelding 4" descr="Afbeelding met tekst, schermopname, diagram, Perceel&#10;&#10;Door AI gegenereerde inhoud is mogelijk onjuist.">
            <a:extLst>
              <a:ext uri="{FF2B5EF4-FFF2-40B4-BE49-F238E27FC236}">
                <a16:creationId xmlns:a16="http://schemas.microsoft.com/office/drawing/2014/main" id="{91C05A3F-95FA-8C0F-3C67-7BD080D4B591}"/>
              </a:ext>
            </a:extLst>
          </p:cNvPr>
          <p:cNvPicPr>
            <a:picLocks noGrp="1" noChangeAspect="1"/>
          </p:cNvPicPr>
          <p:nvPr>
            <p:ph sz="half" idx="2"/>
          </p:nvPr>
        </p:nvPicPr>
        <p:blipFill>
          <a:blip r:embed="rId3"/>
          <a:srcRect t="6615"/>
          <a:stretch>
            <a:fillRect/>
          </a:stretch>
        </p:blipFill>
        <p:spPr>
          <a:xfrm>
            <a:off x="0" y="1340768"/>
            <a:ext cx="5904000" cy="4354064"/>
          </a:xfrm>
          <a:prstGeom prst="rect">
            <a:avLst/>
          </a:prstGeom>
          <a:noFill/>
        </p:spPr>
      </p:pic>
      <p:sp>
        <p:nvSpPr>
          <p:cNvPr id="15" name="Content Placeholder 1">
            <a:extLst>
              <a:ext uri="{FF2B5EF4-FFF2-40B4-BE49-F238E27FC236}">
                <a16:creationId xmlns:a16="http://schemas.microsoft.com/office/drawing/2014/main" id="{5CBD8779-C58C-49B9-8DDA-1112F47C8805}"/>
              </a:ext>
            </a:extLst>
          </p:cNvPr>
          <p:cNvSpPr>
            <a:spLocks noGrp="1"/>
          </p:cNvSpPr>
          <p:nvPr>
            <p:ph sz="quarter" idx="4"/>
          </p:nvPr>
        </p:nvSpPr>
        <p:spPr>
          <a:xfrm>
            <a:off x="6288043" y="1340768"/>
            <a:ext cx="5904000" cy="4545224"/>
          </a:xfrm>
        </p:spPr>
        <p:txBody>
          <a:bodyPr>
            <a:normAutofit/>
          </a:bodyPr>
          <a:lstStyle/>
          <a:p>
            <a:r>
              <a:rPr lang="en-GB" noProof="0" dirty="0"/>
              <a:t>Measures cluster quality</a:t>
            </a:r>
          </a:p>
          <a:p>
            <a:r>
              <a:rPr lang="en-GB" noProof="0" dirty="0"/>
              <a:t>Compares intra- vs inter-cluster similarity:</a:t>
            </a:r>
          </a:p>
          <a:p>
            <a:pPr lvl="3"/>
            <a:r>
              <a:rPr lang="en-US" noProof="0" dirty="0"/>
              <a:t>How close is point to </a:t>
            </a:r>
            <a:r>
              <a:rPr lang="en-US" b="1" noProof="0" dirty="0"/>
              <a:t>assigned cluster</a:t>
            </a:r>
            <a:r>
              <a:rPr lang="en-US" noProof="0" dirty="0"/>
              <a:t>?</a:t>
            </a:r>
          </a:p>
          <a:p>
            <a:pPr lvl="3"/>
            <a:r>
              <a:rPr lang="en-US" noProof="0" dirty="0"/>
              <a:t>How close is cluster to </a:t>
            </a:r>
            <a:r>
              <a:rPr lang="en-US" b="1" noProof="0" dirty="0"/>
              <a:t>closest cluster</a:t>
            </a:r>
            <a:r>
              <a:rPr lang="en-US" noProof="0" dirty="0"/>
              <a:t>?</a:t>
            </a:r>
            <a:endParaRPr lang="en-GB" noProof="0" dirty="0"/>
          </a:p>
          <a:p>
            <a:r>
              <a:rPr lang="en-GB" noProof="0" dirty="0"/>
              <a:t>Higher score = better quality</a:t>
            </a:r>
          </a:p>
        </p:txBody>
      </p:sp>
      <p:sp>
        <p:nvSpPr>
          <p:cNvPr id="7" name="Tijdelijke aanduiding voor dianummer 6">
            <a:extLst>
              <a:ext uri="{FF2B5EF4-FFF2-40B4-BE49-F238E27FC236}">
                <a16:creationId xmlns:a16="http://schemas.microsoft.com/office/drawing/2014/main" id="{203F024C-CF66-55DA-3831-BE1E92691120}"/>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28</a:t>
            </a:fld>
            <a:endParaRPr lang="en-GB" noProof="0" dirty="0"/>
          </a:p>
        </p:txBody>
      </p:sp>
      <p:sp>
        <p:nvSpPr>
          <p:cNvPr id="28" name="Footer Placeholder 7">
            <a:extLst>
              <a:ext uri="{FF2B5EF4-FFF2-40B4-BE49-F238E27FC236}">
                <a16:creationId xmlns:a16="http://schemas.microsoft.com/office/drawing/2014/main" id="{C91954F2-1539-09F6-CB27-1948F31AB6E6}"/>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07796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diagram&#10;&#10;Door AI gegenereerde inhoud is mogelijk onjuist.">
            <a:extLst>
              <a:ext uri="{FF2B5EF4-FFF2-40B4-BE49-F238E27FC236}">
                <a16:creationId xmlns:a16="http://schemas.microsoft.com/office/drawing/2014/main" id="{ED8E0149-6114-961C-334B-3635A3BE929F}"/>
              </a:ext>
            </a:extLst>
          </p:cNvPr>
          <p:cNvPicPr>
            <a:picLocks noChangeAspect="1"/>
          </p:cNvPicPr>
          <p:nvPr/>
        </p:nvPicPr>
        <p:blipFill>
          <a:blip r:embed="rId2"/>
          <a:stretch>
            <a:fillRect/>
          </a:stretch>
        </p:blipFill>
        <p:spPr>
          <a:xfrm>
            <a:off x="7608168" y="1700808"/>
            <a:ext cx="4320208" cy="3240000"/>
          </a:xfrm>
          <a:prstGeom prst="rect">
            <a:avLst/>
          </a:prstGeom>
        </p:spPr>
      </p:pic>
      <p:pic>
        <p:nvPicPr>
          <p:cNvPr id="10" name="Afbeelding 9" descr="Afbeelding met tekst, schermopname, diagram&#10;&#10;Door AI gegenereerde inhoud is mogelijk onjuist.">
            <a:extLst>
              <a:ext uri="{FF2B5EF4-FFF2-40B4-BE49-F238E27FC236}">
                <a16:creationId xmlns:a16="http://schemas.microsoft.com/office/drawing/2014/main" id="{5937C33D-8AE3-3615-FFDA-CA1BA1C6AE06}"/>
              </a:ext>
            </a:extLst>
          </p:cNvPr>
          <p:cNvPicPr>
            <a:picLocks noChangeAspect="1"/>
          </p:cNvPicPr>
          <p:nvPr/>
        </p:nvPicPr>
        <p:blipFill>
          <a:blip r:embed="rId3"/>
          <a:stretch>
            <a:fillRect/>
          </a:stretch>
        </p:blipFill>
        <p:spPr>
          <a:xfrm>
            <a:off x="3863752" y="1701119"/>
            <a:ext cx="4320435" cy="3240000"/>
          </a:xfrm>
          <a:prstGeom prst="rect">
            <a:avLst/>
          </a:prstGeom>
        </p:spPr>
      </p:pic>
      <p:sp>
        <p:nvSpPr>
          <p:cNvPr id="2" name="Tijdelijke aanduiding voor voettekst 1">
            <a:extLst>
              <a:ext uri="{FF2B5EF4-FFF2-40B4-BE49-F238E27FC236}">
                <a16:creationId xmlns:a16="http://schemas.microsoft.com/office/drawing/2014/main" id="{F57DED0A-02BE-3399-E74D-BC918E97A7A8}"/>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5CD80386-F080-14C8-3D8E-4A7F48B080D2}"/>
              </a:ext>
            </a:extLst>
          </p:cNvPr>
          <p:cNvSpPr>
            <a:spLocks noGrp="1"/>
          </p:cNvSpPr>
          <p:nvPr>
            <p:ph type="sldNum" sz="quarter" idx="11"/>
          </p:nvPr>
        </p:nvSpPr>
        <p:spPr/>
        <p:txBody>
          <a:bodyPr/>
          <a:lstStyle/>
          <a:p>
            <a:fld id="{3B80295F-48CD-49FC-897A-CCEC919B8070}" type="slidenum">
              <a:rPr lang="en-GB" noProof="0" smtClean="0"/>
              <a:pPr/>
              <a:t>29</a:t>
            </a:fld>
            <a:endParaRPr lang="en-GB" noProof="0" dirty="0"/>
          </a:p>
        </p:txBody>
      </p:sp>
      <p:pic>
        <p:nvPicPr>
          <p:cNvPr id="9" name="Afbeelding 8" descr="Afbeelding met tekst, schermopname, diagram&#10;&#10;Door AI gegenereerde inhoud is mogelijk onjuist.">
            <a:extLst>
              <a:ext uri="{FF2B5EF4-FFF2-40B4-BE49-F238E27FC236}">
                <a16:creationId xmlns:a16="http://schemas.microsoft.com/office/drawing/2014/main" id="{EA279C91-FD54-B775-F967-F1C05F0938F5}"/>
              </a:ext>
            </a:extLst>
          </p:cNvPr>
          <p:cNvPicPr>
            <a:picLocks noChangeAspect="1"/>
          </p:cNvPicPr>
          <p:nvPr/>
        </p:nvPicPr>
        <p:blipFill>
          <a:blip r:embed="rId4"/>
          <a:stretch>
            <a:fillRect/>
          </a:stretch>
        </p:blipFill>
        <p:spPr>
          <a:xfrm>
            <a:off x="119817" y="1700973"/>
            <a:ext cx="4319999" cy="3240000"/>
          </a:xfrm>
          <a:prstGeom prst="rect">
            <a:avLst/>
          </a:prstGeom>
        </p:spPr>
      </p:pic>
    </p:spTree>
    <p:extLst>
      <p:ext uri="{BB962C8B-B14F-4D97-AF65-F5344CB8AC3E}">
        <p14:creationId xmlns:p14="http://schemas.microsoft.com/office/powerpoint/2010/main" val="365177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648D1D4-C88B-943C-7149-6E6785B603CC}"/>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F5597F34-D7D5-734B-79A2-4B3B3A5AE560}"/>
              </a:ext>
            </a:extLst>
          </p:cNvPr>
          <p:cNvSpPr>
            <a:spLocks noGrp="1"/>
          </p:cNvSpPr>
          <p:nvPr>
            <p:ph type="sldNum" sz="quarter" idx="11"/>
          </p:nvPr>
        </p:nvSpPr>
        <p:spPr/>
        <p:txBody>
          <a:bodyPr/>
          <a:lstStyle/>
          <a:p>
            <a:fld id="{3B80295F-48CD-49FC-897A-CCEC919B8070}" type="slidenum">
              <a:rPr lang="en-GB" noProof="0" smtClean="0"/>
              <a:pPr/>
              <a:t>3</a:t>
            </a:fld>
            <a:endParaRPr lang="en-GB" noProof="0" dirty="0"/>
          </a:p>
        </p:txBody>
      </p:sp>
      <p:sp>
        <p:nvSpPr>
          <p:cNvPr id="5" name="Tijdelijke aanduiding voor inhoud 6">
            <a:extLst>
              <a:ext uri="{FF2B5EF4-FFF2-40B4-BE49-F238E27FC236}">
                <a16:creationId xmlns:a16="http://schemas.microsoft.com/office/drawing/2014/main" id="{3938C4D1-6289-2526-A629-23D6B2F8CD1D}"/>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Introduction</a:t>
            </a:r>
          </a:p>
        </p:txBody>
      </p:sp>
    </p:spTree>
    <p:extLst>
      <p:ext uri="{BB962C8B-B14F-4D97-AF65-F5344CB8AC3E}">
        <p14:creationId xmlns:p14="http://schemas.microsoft.com/office/powerpoint/2010/main" val="2333176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EB7DD-03D0-5C39-CBB1-5A75073353F8}"/>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CCC54ABA-7E79-312E-830F-FCA49D407C90}"/>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77D33F6B-497D-A007-5BB1-3FF42F34C1FD}"/>
              </a:ext>
            </a:extLst>
          </p:cNvPr>
          <p:cNvSpPr>
            <a:spLocks noGrp="1"/>
          </p:cNvSpPr>
          <p:nvPr>
            <p:ph type="sldNum" sz="quarter" idx="11"/>
          </p:nvPr>
        </p:nvSpPr>
        <p:spPr/>
        <p:txBody>
          <a:bodyPr/>
          <a:lstStyle/>
          <a:p>
            <a:fld id="{3B80295F-48CD-49FC-897A-CCEC919B8070}" type="slidenum">
              <a:rPr lang="en-GB" noProof="0" smtClean="0"/>
              <a:pPr/>
              <a:t>30</a:t>
            </a:fld>
            <a:endParaRPr lang="en-GB" noProof="0" dirty="0"/>
          </a:p>
        </p:txBody>
      </p:sp>
      <p:sp>
        <p:nvSpPr>
          <p:cNvPr id="5" name="Tijdelijke aanduiding voor inhoud 6">
            <a:extLst>
              <a:ext uri="{FF2B5EF4-FFF2-40B4-BE49-F238E27FC236}">
                <a16:creationId xmlns:a16="http://schemas.microsoft.com/office/drawing/2014/main" id="{53D23EA7-392D-004C-5472-ED126225A46E}"/>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Clustering</a:t>
            </a:r>
          </a:p>
        </p:txBody>
      </p:sp>
    </p:spTree>
    <p:extLst>
      <p:ext uri="{BB962C8B-B14F-4D97-AF65-F5344CB8AC3E}">
        <p14:creationId xmlns:p14="http://schemas.microsoft.com/office/powerpoint/2010/main" val="282815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F797-B492-0651-EEF0-965721071A2E}"/>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F3AC1EDD-D23E-DFDD-589B-88DF7A270A4B}"/>
              </a:ext>
            </a:extLst>
          </p:cNvPr>
          <p:cNvSpPr>
            <a:spLocks noGrp="1"/>
          </p:cNvSpPr>
          <p:nvPr>
            <p:ph type="title"/>
          </p:nvPr>
        </p:nvSpPr>
        <p:spPr>
          <a:xfrm>
            <a:off x="0" y="0"/>
            <a:ext cx="12192000" cy="1142984"/>
          </a:xfrm>
        </p:spPr>
        <p:txBody>
          <a:bodyPr anchor="ctr">
            <a:normAutofit/>
          </a:bodyPr>
          <a:lstStyle/>
          <a:p>
            <a:r>
              <a:rPr lang="en-GB" noProof="0" dirty="0" err="1"/>
              <a:t>Kmeans</a:t>
            </a:r>
            <a:r>
              <a:rPr lang="en-GB" noProof="0" dirty="0"/>
              <a:t> clustering</a:t>
            </a:r>
          </a:p>
        </p:txBody>
      </p:sp>
      <p:sp>
        <p:nvSpPr>
          <p:cNvPr id="30" name="Content Placeholder 3">
            <a:extLst>
              <a:ext uri="{FF2B5EF4-FFF2-40B4-BE49-F238E27FC236}">
                <a16:creationId xmlns:a16="http://schemas.microsoft.com/office/drawing/2014/main" id="{D8F62381-3488-F265-A63A-17EB141B58A8}"/>
              </a:ext>
            </a:extLst>
          </p:cNvPr>
          <p:cNvSpPr>
            <a:spLocks noGrp="1"/>
          </p:cNvSpPr>
          <p:nvPr>
            <p:ph sz="half" idx="2"/>
          </p:nvPr>
        </p:nvSpPr>
        <p:spPr>
          <a:xfrm>
            <a:off x="0" y="1340992"/>
            <a:ext cx="5904000" cy="4545000"/>
          </a:xfrm>
        </p:spPr>
        <p:txBody>
          <a:bodyPr>
            <a:normAutofit/>
          </a:bodyPr>
          <a:lstStyle/>
          <a:p>
            <a:r>
              <a:rPr lang="en-GB" noProof="0" dirty="0"/>
              <a:t>Algorithm: </a:t>
            </a:r>
            <a:r>
              <a:rPr lang="en-GB" noProof="0" dirty="0" err="1"/>
              <a:t>Kmeans</a:t>
            </a:r>
            <a:endParaRPr lang="en-GB" noProof="0" dirty="0"/>
          </a:p>
          <a:p>
            <a:r>
              <a:rPr lang="en-GB" noProof="0" dirty="0"/>
              <a:t>Number of clusters: k = 13</a:t>
            </a:r>
          </a:p>
          <a:p>
            <a:r>
              <a:rPr lang="en-GB" noProof="0" dirty="0"/>
              <a:t>Assigns embeddings to nearest centroid</a:t>
            </a:r>
          </a:p>
        </p:txBody>
      </p:sp>
      <p:pic>
        <p:nvPicPr>
          <p:cNvPr id="3" name="Afbeelding 2" descr="Afbeelding met tekst, schermopname, kaart, diagram&#10;&#10;Door AI gegenereerde inhoud is mogelijk onjuist.">
            <a:extLst>
              <a:ext uri="{FF2B5EF4-FFF2-40B4-BE49-F238E27FC236}">
                <a16:creationId xmlns:a16="http://schemas.microsoft.com/office/drawing/2014/main" id="{096AC293-47ED-BCE8-D353-2B0E8F25CFD0}"/>
              </a:ext>
            </a:extLst>
          </p:cNvPr>
          <p:cNvPicPr>
            <a:picLocks noChangeAspect="1"/>
          </p:cNvPicPr>
          <p:nvPr/>
        </p:nvPicPr>
        <p:blipFill>
          <a:blip r:embed="rId3"/>
          <a:stretch>
            <a:fillRect/>
          </a:stretch>
        </p:blipFill>
        <p:spPr>
          <a:xfrm>
            <a:off x="5904000" y="1340992"/>
            <a:ext cx="6288043" cy="4361219"/>
          </a:xfrm>
          <a:prstGeom prst="rect">
            <a:avLst/>
          </a:prstGeom>
          <a:noFill/>
        </p:spPr>
      </p:pic>
      <p:sp>
        <p:nvSpPr>
          <p:cNvPr id="5" name="Tijdelijke aanduiding voor dianummer 4">
            <a:extLst>
              <a:ext uri="{FF2B5EF4-FFF2-40B4-BE49-F238E27FC236}">
                <a16:creationId xmlns:a16="http://schemas.microsoft.com/office/drawing/2014/main" id="{BEB92D25-D32F-1190-B651-DC74B0F0997E}"/>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31</a:t>
            </a:fld>
            <a:endParaRPr lang="en-GB" noProof="0" dirty="0"/>
          </a:p>
        </p:txBody>
      </p:sp>
      <p:sp>
        <p:nvSpPr>
          <p:cNvPr id="21" name="Footer Placeholder 7">
            <a:extLst>
              <a:ext uri="{FF2B5EF4-FFF2-40B4-BE49-F238E27FC236}">
                <a16:creationId xmlns:a16="http://schemas.microsoft.com/office/drawing/2014/main" id="{F740D104-E652-B65A-B0A9-74DD5AB253DF}"/>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2323688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F13C2-C22E-30E4-9ABB-F194ADA90AAE}"/>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7E38C443-1CFE-8ADC-CF77-608C01E49852}"/>
              </a:ext>
            </a:extLst>
          </p:cNvPr>
          <p:cNvSpPr>
            <a:spLocks noGrp="1"/>
          </p:cNvSpPr>
          <p:nvPr>
            <p:ph type="title"/>
          </p:nvPr>
        </p:nvSpPr>
        <p:spPr>
          <a:xfrm>
            <a:off x="0" y="0"/>
            <a:ext cx="12192000" cy="1142984"/>
          </a:xfrm>
        </p:spPr>
        <p:txBody>
          <a:bodyPr anchor="ctr">
            <a:normAutofit/>
          </a:bodyPr>
          <a:lstStyle/>
          <a:p>
            <a:r>
              <a:rPr lang="en-GB" noProof="0" dirty="0"/>
              <a:t>Clustering workflow</a:t>
            </a:r>
          </a:p>
        </p:txBody>
      </p:sp>
      <p:sp>
        <p:nvSpPr>
          <p:cNvPr id="30" name="Content Placeholder 3">
            <a:extLst>
              <a:ext uri="{FF2B5EF4-FFF2-40B4-BE49-F238E27FC236}">
                <a16:creationId xmlns:a16="http://schemas.microsoft.com/office/drawing/2014/main" id="{F1ED4D13-DCD5-9C89-4909-08B18B73249C}"/>
              </a:ext>
            </a:extLst>
          </p:cNvPr>
          <p:cNvSpPr>
            <a:spLocks noGrp="1"/>
          </p:cNvSpPr>
          <p:nvPr>
            <p:ph sz="half" idx="2"/>
          </p:nvPr>
        </p:nvSpPr>
        <p:spPr>
          <a:xfrm>
            <a:off x="0" y="1340992"/>
            <a:ext cx="11928648" cy="4545000"/>
          </a:xfrm>
        </p:spPr>
        <p:txBody>
          <a:bodyPr>
            <a:normAutofit/>
          </a:bodyPr>
          <a:lstStyle/>
          <a:p>
            <a:r>
              <a:rPr lang="en-GB" noProof="0" dirty="0"/>
              <a:t>Files column </a:t>
            </a:r>
            <a:r>
              <a:rPr lang="en-GB" noProof="0" dirty="0">
                <a:sym typeface="Wingdings" panose="05000000000000000000" pitchFamily="2" charset="2"/>
              </a:rPr>
              <a:t></a:t>
            </a:r>
            <a:r>
              <a:rPr lang="en-GB" noProof="0" dirty="0"/>
              <a:t> list</a:t>
            </a:r>
          </a:p>
          <a:p>
            <a:r>
              <a:rPr lang="en-GB" noProof="0" dirty="0"/>
              <a:t>Embedding column </a:t>
            </a:r>
            <a:r>
              <a:rPr lang="en-GB" noProof="0" dirty="0">
                <a:sym typeface="Wingdings" panose="05000000000000000000" pitchFamily="2" charset="2"/>
              </a:rPr>
              <a:t> list</a:t>
            </a:r>
          </a:p>
          <a:p>
            <a:pPr>
              <a:buFont typeface="Wingdings" panose="05000000000000000000" pitchFamily="2" charset="2"/>
              <a:buChar char="à"/>
            </a:pPr>
            <a:r>
              <a:rPr lang="en-GB" noProof="0" dirty="0">
                <a:sym typeface="Wingdings" panose="05000000000000000000" pitchFamily="2" charset="2"/>
              </a:rPr>
              <a:t> 2 lists: files[</a:t>
            </a:r>
            <a:r>
              <a:rPr lang="en-GB" noProof="0" dirty="0" err="1">
                <a:sym typeface="Wingdings" panose="05000000000000000000" pitchFamily="2" charset="2"/>
              </a:rPr>
              <a:t>i</a:t>
            </a:r>
            <a:r>
              <a:rPr lang="en-GB" noProof="0" dirty="0">
                <a:sym typeface="Wingdings" panose="05000000000000000000" pitchFamily="2" charset="2"/>
              </a:rPr>
              <a:t>] ↔ embeddings[</a:t>
            </a:r>
            <a:r>
              <a:rPr lang="en-GB" noProof="0" dirty="0" err="1">
                <a:sym typeface="Wingdings" panose="05000000000000000000" pitchFamily="2" charset="2"/>
              </a:rPr>
              <a:t>i</a:t>
            </a:r>
            <a:r>
              <a:rPr lang="en-GB" noProof="0" dirty="0">
                <a:sym typeface="Wingdings" panose="05000000000000000000" pitchFamily="2" charset="2"/>
              </a:rPr>
              <a:t>]</a:t>
            </a:r>
          </a:p>
          <a:p>
            <a:pPr marL="0" indent="0">
              <a:buNone/>
            </a:pPr>
            <a:endParaRPr lang="en-GB" noProof="0" dirty="0">
              <a:sym typeface="Wingdings" panose="05000000000000000000" pitchFamily="2" charset="2"/>
            </a:endParaRPr>
          </a:p>
          <a:p>
            <a:r>
              <a:rPr lang="en-GB" noProof="0" dirty="0" err="1">
                <a:sym typeface="Wingdings" panose="05000000000000000000" pitchFamily="2" charset="2"/>
              </a:rPr>
              <a:t>Kmeans</a:t>
            </a:r>
            <a:r>
              <a:rPr lang="en-GB" noProof="0" dirty="0">
                <a:sym typeface="Wingdings" panose="05000000000000000000" pitchFamily="2" charset="2"/>
              </a:rPr>
              <a:t> predicts cluster label on embeddings list</a:t>
            </a:r>
          </a:p>
          <a:p>
            <a:pPr marL="0" indent="0">
              <a:buNone/>
            </a:pPr>
            <a:r>
              <a:rPr lang="en-GB" noProof="0" dirty="0">
                <a:sym typeface="Wingdings" panose="05000000000000000000" pitchFamily="2" charset="2"/>
              </a:rPr>
              <a:t> 3 lists: files[</a:t>
            </a:r>
            <a:r>
              <a:rPr lang="en-GB" noProof="0" dirty="0" err="1">
                <a:sym typeface="Wingdings" panose="05000000000000000000" pitchFamily="2" charset="2"/>
              </a:rPr>
              <a:t>i</a:t>
            </a:r>
            <a:r>
              <a:rPr lang="en-GB" noProof="0" dirty="0">
                <a:sym typeface="Wingdings" panose="05000000000000000000" pitchFamily="2" charset="2"/>
              </a:rPr>
              <a:t>] ↔ embeddings[</a:t>
            </a:r>
            <a:r>
              <a:rPr lang="en-GB" noProof="0" dirty="0" err="1">
                <a:sym typeface="Wingdings" panose="05000000000000000000" pitchFamily="2" charset="2"/>
              </a:rPr>
              <a:t>i</a:t>
            </a:r>
            <a:r>
              <a:rPr lang="en-GB" noProof="0" dirty="0">
                <a:sym typeface="Wingdings" panose="05000000000000000000" pitchFamily="2" charset="2"/>
              </a:rPr>
              <a:t>] ↔ labels[</a:t>
            </a:r>
            <a:r>
              <a:rPr lang="en-GB" noProof="0" dirty="0" err="1">
                <a:sym typeface="Wingdings" panose="05000000000000000000" pitchFamily="2" charset="2"/>
              </a:rPr>
              <a:t>i</a:t>
            </a:r>
            <a:r>
              <a:rPr lang="en-GB" noProof="0" dirty="0">
                <a:sym typeface="Wingdings" panose="05000000000000000000" pitchFamily="2" charset="2"/>
              </a:rPr>
              <a:t>]</a:t>
            </a:r>
            <a:br>
              <a:rPr lang="en-GB" noProof="0" dirty="0">
                <a:sym typeface="Wingdings" panose="05000000000000000000" pitchFamily="2" charset="2"/>
              </a:rPr>
            </a:br>
            <a:endParaRPr lang="en-GB" noProof="0" dirty="0">
              <a:sym typeface="Wingdings" panose="05000000000000000000" pitchFamily="2" charset="2"/>
            </a:endParaRPr>
          </a:p>
          <a:p>
            <a:r>
              <a:rPr lang="en-GB" noProof="0" dirty="0"/>
              <a:t>One folder created per cluster</a:t>
            </a:r>
          </a:p>
          <a:p>
            <a:r>
              <a:rPr lang="en-GB" noProof="0" dirty="0">
                <a:sym typeface="Wingdings" panose="05000000000000000000" pitchFamily="2" charset="2"/>
              </a:rPr>
              <a:t>Face copied to their cluster folder</a:t>
            </a:r>
          </a:p>
          <a:p>
            <a:endParaRPr lang="en-GB" noProof="0" dirty="0"/>
          </a:p>
          <a:p>
            <a:endParaRPr lang="en-GB" noProof="0" dirty="0"/>
          </a:p>
        </p:txBody>
      </p:sp>
      <p:sp>
        <p:nvSpPr>
          <p:cNvPr id="5" name="Tijdelijke aanduiding voor dianummer 4">
            <a:extLst>
              <a:ext uri="{FF2B5EF4-FFF2-40B4-BE49-F238E27FC236}">
                <a16:creationId xmlns:a16="http://schemas.microsoft.com/office/drawing/2014/main" id="{E40C8F04-9E6E-C047-7188-A4EFC4EC8952}"/>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32</a:t>
            </a:fld>
            <a:endParaRPr lang="en-GB" noProof="0" dirty="0"/>
          </a:p>
        </p:txBody>
      </p:sp>
      <p:sp>
        <p:nvSpPr>
          <p:cNvPr id="21" name="Footer Placeholder 7">
            <a:extLst>
              <a:ext uri="{FF2B5EF4-FFF2-40B4-BE49-F238E27FC236}">
                <a16:creationId xmlns:a16="http://schemas.microsoft.com/office/drawing/2014/main" id="{099226BD-A215-9C55-7CF1-0ADA046D0EB8}"/>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1432824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6F22-F45F-8799-6AC8-1C3BA1BAC907}"/>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6DD180B-724E-9C5B-593E-A62F53BEDA89}"/>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A7F0E512-5A0F-5D84-F3E1-AA99194301D3}"/>
              </a:ext>
            </a:extLst>
          </p:cNvPr>
          <p:cNvSpPr>
            <a:spLocks noGrp="1"/>
          </p:cNvSpPr>
          <p:nvPr>
            <p:ph type="sldNum" sz="quarter" idx="11"/>
          </p:nvPr>
        </p:nvSpPr>
        <p:spPr/>
        <p:txBody>
          <a:bodyPr/>
          <a:lstStyle/>
          <a:p>
            <a:fld id="{3B80295F-48CD-49FC-897A-CCEC919B8070}" type="slidenum">
              <a:rPr lang="en-GB" noProof="0" smtClean="0"/>
              <a:pPr/>
              <a:t>33</a:t>
            </a:fld>
            <a:endParaRPr lang="en-GB" noProof="0" dirty="0"/>
          </a:p>
        </p:txBody>
      </p:sp>
      <p:sp>
        <p:nvSpPr>
          <p:cNvPr id="5" name="Tijdelijke aanduiding voor inhoud 6">
            <a:extLst>
              <a:ext uri="{FF2B5EF4-FFF2-40B4-BE49-F238E27FC236}">
                <a16:creationId xmlns:a16="http://schemas.microsoft.com/office/drawing/2014/main" id="{3C754217-B700-1666-157A-70ADCA070108}"/>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Model training</a:t>
            </a:r>
          </a:p>
        </p:txBody>
      </p:sp>
    </p:spTree>
    <p:extLst>
      <p:ext uri="{BB962C8B-B14F-4D97-AF65-F5344CB8AC3E}">
        <p14:creationId xmlns:p14="http://schemas.microsoft.com/office/powerpoint/2010/main" val="3081696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75589-22DF-FBCF-3782-405B8BF71CBE}"/>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D2F5658D-A10C-4637-791F-2E9B652BF26C}"/>
              </a:ext>
            </a:extLst>
          </p:cNvPr>
          <p:cNvSpPr>
            <a:spLocks noGrp="1"/>
          </p:cNvSpPr>
          <p:nvPr>
            <p:ph idx="1"/>
          </p:nvPr>
        </p:nvSpPr>
        <p:spPr>
          <a:xfrm>
            <a:off x="5143494" y="1152000"/>
            <a:ext cx="6762797" cy="4734000"/>
          </a:xfrm>
        </p:spPr>
        <p:txBody>
          <a:bodyPr>
            <a:normAutofit/>
          </a:bodyPr>
          <a:lstStyle/>
          <a:p>
            <a:r>
              <a:rPr lang="en-GB" noProof="0" dirty="0"/>
              <a:t>Centroid = mean embedding per identity</a:t>
            </a:r>
          </a:p>
          <a:p>
            <a:r>
              <a:rPr lang="en-GB" noProof="0" dirty="0"/>
              <a:t>New embedding compared to centroid</a:t>
            </a:r>
          </a:p>
          <a:p>
            <a:pPr marL="0" indent="0">
              <a:buNone/>
            </a:pPr>
            <a:r>
              <a:rPr lang="en-GB" noProof="0" dirty="0">
                <a:sym typeface="Wingdings" panose="05000000000000000000" pitchFamily="2" charset="2"/>
              </a:rPr>
              <a:t> </a:t>
            </a:r>
            <a:r>
              <a:rPr lang="en-GB" noProof="0" dirty="0"/>
              <a:t>closest centroid is selected</a:t>
            </a:r>
          </a:p>
          <a:p>
            <a:endParaRPr lang="en-GB" noProof="0" dirty="0"/>
          </a:p>
        </p:txBody>
      </p:sp>
      <p:sp>
        <p:nvSpPr>
          <p:cNvPr id="26" name="Title 1">
            <a:extLst>
              <a:ext uri="{FF2B5EF4-FFF2-40B4-BE49-F238E27FC236}">
                <a16:creationId xmlns:a16="http://schemas.microsoft.com/office/drawing/2014/main" id="{34886CD6-2170-3D14-81F4-9149B89E785F}"/>
              </a:ext>
            </a:extLst>
          </p:cNvPr>
          <p:cNvSpPr>
            <a:spLocks noGrp="1"/>
          </p:cNvSpPr>
          <p:nvPr>
            <p:ph type="title"/>
          </p:nvPr>
        </p:nvSpPr>
        <p:spPr>
          <a:xfrm>
            <a:off x="0" y="0"/>
            <a:ext cx="12192000" cy="1142984"/>
          </a:xfrm>
        </p:spPr>
        <p:txBody>
          <a:bodyPr anchor="ctr">
            <a:normAutofit/>
          </a:bodyPr>
          <a:lstStyle/>
          <a:p>
            <a:r>
              <a:rPr lang="en-GB" noProof="0" dirty="0"/>
              <a:t>Centroid-based classifier</a:t>
            </a:r>
          </a:p>
        </p:txBody>
      </p:sp>
      <p:pic>
        <p:nvPicPr>
          <p:cNvPr id="2" name="Afbeelding 1" descr="A visualisation of the nearest-centroid classification algorithm. Here,...  | Download Scientific Diagram">
            <a:extLst>
              <a:ext uri="{FF2B5EF4-FFF2-40B4-BE49-F238E27FC236}">
                <a16:creationId xmlns:a16="http://schemas.microsoft.com/office/drawing/2014/main" id="{85972C4E-B38A-84ED-6B54-875A878BC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40000" y="1233005"/>
            <a:ext cx="4571989" cy="4571989"/>
          </a:xfrm>
          <a:prstGeom prst="rect">
            <a:avLst/>
          </a:prstGeom>
          <a:noFill/>
          <a:ln>
            <a:noFill/>
          </a:ln>
        </p:spPr>
      </p:pic>
      <p:sp>
        <p:nvSpPr>
          <p:cNvPr id="5" name="Tijdelijke aanduiding voor dianummer 4">
            <a:extLst>
              <a:ext uri="{FF2B5EF4-FFF2-40B4-BE49-F238E27FC236}">
                <a16:creationId xmlns:a16="http://schemas.microsoft.com/office/drawing/2014/main" id="{85257B57-BAEA-481D-A68B-D91472AABE92}"/>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34</a:t>
            </a:fld>
            <a:endParaRPr lang="en-GB" noProof="0" dirty="0"/>
          </a:p>
        </p:txBody>
      </p:sp>
      <p:sp>
        <p:nvSpPr>
          <p:cNvPr id="21" name="Footer Placeholder 7">
            <a:extLst>
              <a:ext uri="{FF2B5EF4-FFF2-40B4-BE49-F238E27FC236}">
                <a16:creationId xmlns:a16="http://schemas.microsoft.com/office/drawing/2014/main" id="{493B84B5-87A7-E24D-00CD-2980CAAC51B2}"/>
              </a:ext>
            </a:extLst>
          </p:cNvPr>
          <p:cNvSpPr>
            <a:spLocks noGrp="1"/>
          </p:cNvSpPr>
          <p:nvPr>
            <p:ph type="ftr" sz="quarter" idx="13"/>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7641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2EDAA-C817-186F-044A-C0ABC2F5E1BA}"/>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81F6F2B6-8642-ADC9-3A63-708597731A2E}"/>
              </a:ext>
            </a:extLst>
          </p:cNvPr>
          <p:cNvSpPr>
            <a:spLocks noGrp="1"/>
          </p:cNvSpPr>
          <p:nvPr>
            <p:ph idx="1"/>
          </p:nvPr>
        </p:nvSpPr>
        <p:spPr>
          <a:xfrm>
            <a:off x="0" y="-1107504"/>
            <a:ext cx="10992544" cy="6993504"/>
          </a:xfrm>
        </p:spPr>
        <p:txBody>
          <a:bodyPr anchor="ctr">
            <a:normAutofit/>
          </a:bodyPr>
          <a:lstStyle/>
          <a:p>
            <a:r>
              <a:rPr lang="en-GB" noProof="0" dirty="0"/>
              <a:t>Compares embeddings</a:t>
            </a:r>
          </a:p>
          <a:p>
            <a:r>
              <a:rPr lang="en-GB" noProof="0" dirty="0"/>
              <a:t>Prediction determined by votes</a:t>
            </a:r>
          </a:p>
          <a:p>
            <a:pPr marL="0" indent="0">
              <a:buNone/>
            </a:pPr>
            <a:endParaRPr lang="en-GB" noProof="0" dirty="0"/>
          </a:p>
        </p:txBody>
      </p:sp>
      <p:sp>
        <p:nvSpPr>
          <p:cNvPr id="26" name="Title 1">
            <a:extLst>
              <a:ext uri="{FF2B5EF4-FFF2-40B4-BE49-F238E27FC236}">
                <a16:creationId xmlns:a16="http://schemas.microsoft.com/office/drawing/2014/main" id="{486E736E-D657-00BA-0BCB-5BC25B0D15F8}"/>
              </a:ext>
            </a:extLst>
          </p:cNvPr>
          <p:cNvSpPr>
            <a:spLocks noGrp="1"/>
          </p:cNvSpPr>
          <p:nvPr>
            <p:ph type="title"/>
          </p:nvPr>
        </p:nvSpPr>
        <p:spPr>
          <a:xfrm>
            <a:off x="0" y="0"/>
            <a:ext cx="12192000" cy="1142984"/>
          </a:xfrm>
        </p:spPr>
        <p:txBody>
          <a:bodyPr anchor="ctr">
            <a:normAutofit/>
          </a:bodyPr>
          <a:lstStyle/>
          <a:p>
            <a:r>
              <a:rPr lang="en-GB" noProof="0" dirty="0"/>
              <a:t>k-Nearest Neighbours</a:t>
            </a:r>
          </a:p>
        </p:txBody>
      </p:sp>
      <p:sp>
        <p:nvSpPr>
          <p:cNvPr id="5" name="Tijdelijke aanduiding voor dianummer 4">
            <a:extLst>
              <a:ext uri="{FF2B5EF4-FFF2-40B4-BE49-F238E27FC236}">
                <a16:creationId xmlns:a16="http://schemas.microsoft.com/office/drawing/2014/main" id="{16631052-DC96-131D-6BC7-98463B529456}"/>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35</a:t>
            </a:fld>
            <a:endParaRPr lang="en-GB" noProof="0" dirty="0"/>
          </a:p>
        </p:txBody>
      </p:sp>
      <p:sp>
        <p:nvSpPr>
          <p:cNvPr id="21" name="Footer Placeholder 7">
            <a:extLst>
              <a:ext uri="{FF2B5EF4-FFF2-40B4-BE49-F238E27FC236}">
                <a16:creationId xmlns:a16="http://schemas.microsoft.com/office/drawing/2014/main" id="{2A8425DE-30E1-945B-B499-8AA395BC0893}"/>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2" name="Afbeelding 1" descr="Afbeelding met tekst, schermopname, diagram&#10;&#10;Door AI gegenereerde inhoud is mogelijk onjuist.">
            <a:extLst>
              <a:ext uri="{FF2B5EF4-FFF2-40B4-BE49-F238E27FC236}">
                <a16:creationId xmlns:a16="http://schemas.microsoft.com/office/drawing/2014/main" id="{DCBE3400-7E20-E4C7-26F2-B3CCE3A79BA4}"/>
              </a:ext>
            </a:extLst>
          </p:cNvPr>
          <p:cNvPicPr>
            <a:picLocks noChangeAspect="1"/>
          </p:cNvPicPr>
          <p:nvPr/>
        </p:nvPicPr>
        <p:blipFill>
          <a:blip r:embed="rId3"/>
          <a:stretch>
            <a:fillRect/>
          </a:stretch>
        </p:blipFill>
        <p:spPr>
          <a:xfrm>
            <a:off x="5879976" y="1412776"/>
            <a:ext cx="6000750" cy="4032448"/>
          </a:xfrm>
          <a:prstGeom prst="rect">
            <a:avLst/>
          </a:prstGeom>
          <a:noFill/>
        </p:spPr>
      </p:pic>
    </p:spTree>
    <p:extLst>
      <p:ext uri="{BB962C8B-B14F-4D97-AF65-F5344CB8AC3E}">
        <p14:creationId xmlns:p14="http://schemas.microsoft.com/office/powerpoint/2010/main" val="137534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0FF74-6D43-CE27-5465-D36D3BED79DE}"/>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4727D249-9927-3DF0-364D-858072613E6C}"/>
              </a:ext>
            </a:extLst>
          </p:cNvPr>
          <p:cNvSpPr>
            <a:spLocks noGrp="1"/>
          </p:cNvSpPr>
          <p:nvPr>
            <p:ph idx="1"/>
          </p:nvPr>
        </p:nvSpPr>
        <p:spPr>
          <a:xfrm>
            <a:off x="5143494" y="1152000"/>
            <a:ext cx="6762797" cy="4734000"/>
          </a:xfrm>
        </p:spPr>
        <p:txBody>
          <a:bodyPr>
            <a:normAutofit/>
          </a:bodyPr>
          <a:lstStyle/>
          <a:p>
            <a:r>
              <a:rPr lang="en-GB" noProof="0" dirty="0"/>
              <a:t>Learns decision boundaries</a:t>
            </a:r>
          </a:p>
          <a:p>
            <a:r>
              <a:rPr lang="en-GB" noProof="0" dirty="0"/>
              <a:t>Each class is separated by a </a:t>
            </a:r>
            <a:r>
              <a:rPr lang="en-GB" b="1" noProof="0" dirty="0"/>
              <a:t>hyperplane</a:t>
            </a:r>
          </a:p>
          <a:p>
            <a:r>
              <a:rPr lang="en-GB" noProof="0" dirty="0"/>
              <a:t>Predicted identity = </a:t>
            </a:r>
            <a:r>
              <a:rPr lang="en-US" dirty="0"/>
              <a:t>distance to the decision boundary and side</a:t>
            </a:r>
            <a:endParaRPr lang="en-GB" noProof="0" dirty="0"/>
          </a:p>
        </p:txBody>
      </p:sp>
      <p:sp>
        <p:nvSpPr>
          <p:cNvPr id="26" name="Title 1">
            <a:extLst>
              <a:ext uri="{FF2B5EF4-FFF2-40B4-BE49-F238E27FC236}">
                <a16:creationId xmlns:a16="http://schemas.microsoft.com/office/drawing/2014/main" id="{740C8773-E472-EA62-CC3D-C037F49EF95E}"/>
              </a:ext>
            </a:extLst>
          </p:cNvPr>
          <p:cNvSpPr>
            <a:spLocks noGrp="1"/>
          </p:cNvSpPr>
          <p:nvPr>
            <p:ph type="title"/>
          </p:nvPr>
        </p:nvSpPr>
        <p:spPr>
          <a:xfrm>
            <a:off x="0" y="0"/>
            <a:ext cx="12192000" cy="1142984"/>
          </a:xfrm>
        </p:spPr>
        <p:txBody>
          <a:bodyPr anchor="ctr">
            <a:normAutofit/>
          </a:bodyPr>
          <a:lstStyle/>
          <a:p>
            <a:r>
              <a:rPr lang="en-GB" noProof="0" dirty="0"/>
              <a:t>Support Vector Machine</a:t>
            </a:r>
          </a:p>
        </p:txBody>
      </p:sp>
      <p:pic>
        <p:nvPicPr>
          <p:cNvPr id="2" name="Afbeelding 1" descr="Afbeelding met schermopname, diagram, tekst, lijn&#10;&#10;Door AI gegenereerde inhoud is mogelijk onjuist.">
            <a:extLst>
              <a:ext uri="{FF2B5EF4-FFF2-40B4-BE49-F238E27FC236}">
                <a16:creationId xmlns:a16="http://schemas.microsoft.com/office/drawing/2014/main" id="{1077092F-DE18-1B3A-49C6-2D5507BBF445}"/>
              </a:ext>
            </a:extLst>
          </p:cNvPr>
          <p:cNvPicPr>
            <a:picLocks noChangeAspect="1"/>
          </p:cNvPicPr>
          <p:nvPr/>
        </p:nvPicPr>
        <p:blipFill>
          <a:blip r:embed="rId3"/>
          <a:stretch>
            <a:fillRect/>
          </a:stretch>
        </p:blipFill>
        <p:spPr>
          <a:xfrm>
            <a:off x="240000" y="1907374"/>
            <a:ext cx="4571989" cy="3223252"/>
          </a:xfrm>
          <a:prstGeom prst="rect">
            <a:avLst/>
          </a:prstGeom>
          <a:noFill/>
        </p:spPr>
      </p:pic>
      <p:sp>
        <p:nvSpPr>
          <p:cNvPr id="5" name="Tijdelijke aanduiding voor dianummer 4">
            <a:extLst>
              <a:ext uri="{FF2B5EF4-FFF2-40B4-BE49-F238E27FC236}">
                <a16:creationId xmlns:a16="http://schemas.microsoft.com/office/drawing/2014/main" id="{1030DC2F-ABE3-B7E3-B55D-2A9F3F008439}"/>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36</a:t>
            </a:fld>
            <a:endParaRPr lang="en-GB" noProof="0" dirty="0"/>
          </a:p>
        </p:txBody>
      </p:sp>
      <p:sp>
        <p:nvSpPr>
          <p:cNvPr id="21" name="Footer Placeholder 7">
            <a:extLst>
              <a:ext uri="{FF2B5EF4-FFF2-40B4-BE49-F238E27FC236}">
                <a16:creationId xmlns:a16="http://schemas.microsoft.com/office/drawing/2014/main" id="{904259B3-13C3-3442-730E-94C88F7A7CE9}"/>
              </a:ext>
            </a:extLst>
          </p:cNvPr>
          <p:cNvSpPr>
            <a:spLocks noGrp="1"/>
          </p:cNvSpPr>
          <p:nvPr>
            <p:ph type="ftr" sz="quarter" idx="13"/>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566854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658A7-C60F-1456-269A-20A93A761636}"/>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601FF8B1-D6B3-3327-DC28-D55BB623D219}"/>
              </a:ext>
            </a:extLst>
          </p:cNvPr>
          <p:cNvSpPr>
            <a:spLocks noGrp="1"/>
          </p:cNvSpPr>
          <p:nvPr>
            <p:ph type="title"/>
          </p:nvPr>
        </p:nvSpPr>
        <p:spPr>
          <a:xfrm>
            <a:off x="0" y="0"/>
            <a:ext cx="12192000" cy="1142984"/>
          </a:xfrm>
        </p:spPr>
        <p:txBody>
          <a:bodyPr anchor="ctr">
            <a:normAutofit/>
          </a:bodyPr>
          <a:lstStyle/>
          <a:p>
            <a:r>
              <a:rPr lang="en-GB" noProof="0" dirty="0"/>
              <a:t>Logistic Regression</a:t>
            </a:r>
          </a:p>
        </p:txBody>
      </p:sp>
      <p:sp>
        <p:nvSpPr>
          <p:cNvPr id="30" name="Content Placeholder 3">
            <a:extLst>
              <a:ext uri="{FF2B5EF4-FFF2-40B4-BE49-F238E27FC236}">
                <a16:creationId xmlns:a16="http://schemas.microsoft.com/office/drawing/2014/main" id="{677D3E4A-37CE-B2AA-EEC5-87CCE678EE48}"/>
              </a:ext>
            </a:extLst>
          </p:cNvPr>
          <p:cNvSpPr>
            <a:spLocks noGrp="1"/>
          </p:cNvSpPr>
          <p:nvPr>
            <p:ph sz="half" idx="2"/>
          </p:nvPr>
        </p:nvSpPr>
        <p:spPr>
          <a:xfrm>
            <a:off x="0" y="1340992"/>
            <a:ext cx="11928648" cy="4545000"/>
          </a:xfrm>
        </p:spPr>
        <p:txBody>
          <a:bodyPr>
            <a:normAutofit/>
          </a:bodyPr>
          <a:lstStyle/>
          <a:p>
            <a:r>
              <a:rPr lang="en-GB" noProof="0" dirty="0"/>
              <a:t>Probabilistic classifier</a:t>
            </a:r>
          </a:p>
          <a:p>
            <a:endParaRPr lang="en-GB" noProof="0" dirty="0"/>
          </a:p>
          <a:p>
            <a:pPr marL="0" indent="0">
              <a:buNone/>
            </a:pPr>
            <a:r>
              <a:rPr lang="en-GB" noProof="0" dirty="0">
                <a:sym typeface="Wingdings" panose="05000000000000000000" pitchFamily="2" charset="2"/>
              </a:rPr>
              <a:t>	 </a:t>
            </a:r>
            <a:r>
              <a:rPr lang="en-GB" noProof="0" dirty="0"/>
              <a:t>estimates probability embedding belongs to each identity</a:t>
            </a:r>
          </a:p>
          <a:p>
            <a:pPr marL="0" indent="0">
              <a:buNone/>
            </a:pPr>
            <a:r>
              <a:rPr lang="en-GB" dirty="0">
                <a:sym typeface="Wingdings" panose="05000000000000000000" pitchFamily="2" charset="2"/>
              </a:rPr>
              <a:t>	 </a:t>
            </a:r>
            <a:r>
              <a:rPr lang="en-US" dirty="0"/>
              <a:t>highest probability = the final prediction</a:t>
            </a:r>
            <a:endParaRPr lang="en-GB" noProof="0" dirty="0"/>
          </a:p>
        </p:txBody>
      </p:sp>
      <p:sp>
        <p:nvSpPr>
          <p:cNvPr id="5" name="Tijdelijke aanduiding voor dianummer 4">
            <a:extLst>
              <a:ext uri="{FF2B5EF4-FFF2-40B4-BE49-F238E27FC236}">
                <a16:creationId xmlns:a16="http://schemas.microsoft.com/office/drawing/2014/main" id="{463CFADF-C756-2A9F-5D7E-CAD9B67D7EDC}"/>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37</a:t>
            </a:fld>
            <a:endParaRPr lang="en-GB" noProof="0" dirty="0"/>
          </a:p>
        </p:txBody>
      </p:sp>
      <p:sp>
        <p:nvSpPr>
          <p:cNvPr id="21" name="Footer Placeholder 7">
            <a:extLst>
              <a:ext uri="{FF2B5EF4-FFF2-40B4-BE49-F238E27FC236}">
                <a16:creationId xmlns:a16="http://schemas.microsoft.com/office/drawing/2014/main" id="{DE50204C-E031-E1C5-CDB8-C929E3F2C2BE}"/>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2094077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846A4F0D-B414-6BFE-DF00-FFC8444D792D}"/>
              </a:ext>
            </a:extLst>
          </p:cNvPr>
          <p:cNvSpPr>
            <a:spLocks noGrp="1"/>
          </p:cNvSpPr>
          <p:nvPr>
            <p:ph type="ftr" sz="quarter" idx="10"/>
          </p:nvPr>
        </p:nvSpPr>
        <p:spPr>
          <a:xfrm>
            <a:off x="1007435" y="6084000"/>
            <a:ext cx="5376565" cy="432000"/>
          </a:xfrm>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DF335B0D-A487-0EA6-E8C1-A679A40EC5B5}"/>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38</a:t>
            </a:fld>
            <a:endParaRPr lang="en-GB" noProof="0" dirty="0"/>
          </a:p>
        </p:txBody>
      </p:sp>
      <p:pic>
        <p:nvPicPr>
          <p:cNvPr id="6" name="Afbeelding 5" descr="Afbeelding met tekst, schermopname, Lettertype, nummer&#10;&#10;Door AI gegenereerde inhoud is mogelijk onjuist.">
            <a:extLst>
              <a:ext uri="{FF2B5EF4-FFF2-40B4-BE49-F238E27FC236}">
                <a16:creationId xmlns:a16="http://schemas.microsoft.com/office/drawing/2014/main" id="{E649B647-1BDB-B901-CF6C-F4149E4CFD86}"/>
              </a:ext>
            </a:extLst>
          </p:cNvPr>
          <p:cNvPicPr>
            <a:picLocks noChangeAspect="1"/>
          </p:cNvPicPr>
          <p:nvPr/>
        </p:nvPicPr>
        <p:blipFill>
          <a:blip r:embed="rId2"/>
          <a:stretch>
            <a:fillRect/>
          </a:stretch>
        </p:blipFill>
        <p:spPr>
          <a:xfrm>
            <a:off x="0" y="465298"/>
            <a:ext cx="12192000" cy="4998719"/>
          </a:xfrm>
          <a:prstGeom prst="rect">
            <a:avLst/>
          </a:prstGeom>
          <a:noFill/>
        </p:spPr>
      </p:pic>
    </p:spTree>
    <p:extLst>
      <p:ext uri="{BB962C8B-B14F-4D97-AF65-F5344CB8AC3E}">
        <p14:creationId xmlns:p14="http://schemas.microsoft.com/office/powerpoint/2010/main" val="221426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295C1-A881-C16F-C54B-DFF22FEC9556}"/>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574AA993-BC49-153B-6DC9-454E997D4EA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AC118643-E760-AC99-6D2F-69FF5339CB27}"/>
              </a:ext>
            </a:extLst>
          </p:cNvPr>
          <p:cNvSpPr>
            <a:spLocks noGrp="1"/>
          </p:cNvSpPr>
          <p:nvPr>
            <p:ph type="sldNum" sz="quarter" idx="11"/>
          </p:nvPr>
        </p:nvSpPr>
        <p:spPr/>
        <p:txBody>
          <a:bodyPr/>
          <a:lstStyle/>
          <a:p>
            <a:fld id="{3B80295F-48CD-49FC-897A-CCEC919B8070}" type="slidenum">
              <a:rPr lang="en-GB" noProof="0" smtClean="0"/>
              <a:pPr/>
              <a:t>39</a:t>
            </a:fld>
            <a:endParaRPr lang="en-GB" noProof="0" dirty="0"/>
          </a:p>
        </p:txBody>
      </p:sp>
      <p:sp>
        <p:nvSpPr>
          <p:cNvPr id="5" name="Tijdelijke aanduiding voor inhoud 6">
            <a:extLst>
              <a:ext uri="{FF2B5EF4-FFF2-40B4-BE49-F238E27FC236}">
                <a16:creationId xmlns:a16="http://schemas.microsoft.com/office/drawing/2014/main" id="{2980E6AB-2403-73AD-716C-325D70BAFC32}"/>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QUESTIONS?</a:t>
            </a:r>
          </a:p>
        </p:txBody>
      </p:sp>
    </p:spTree>
    <p:extLst>
      <p:ext uri="{BB962C8B-B14F-4D97-AF65-F5344CB8AC3E}">
        <p14:creationId xmlns:p14="http://schemas.microsoft.com/office/powerpoint/2010/main" val="217325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DC31DF1-E87F-6F31-C107-FE8D00691922}"/>
              </a:ext>
            </a:extLst>
          </p:cNvPr>
          <p:cNvSpPr>
            <a:spLocks noGrp="1"/>
          </p:cNvSpPr>
          <p:nvPr>
            <p:ph idx="1"/>
          </p:nvPr>
        </p:nvSpPr>
        <p:spPr/>
        <p:txBody>
          <a:bodyPr/>
          <a:lstStyle/>
          <a:p>
            <a:r>
              <a:rPr lang="en-GB" noProof="0" dirty="0"/>
              <a:t>No clear labelling rules</a:t>
            </a:r>
          </a:p>
          <a:p>
            <a:r>
              <a:rPr lang="en-GB" noProof="0" dirty="0"/>
              <a:t>Partially visible or unclear faces</a:t>
            </a:r>
            <a:br>
              <a:rPr lang="en-GB" noProof="0" dirty="0"/>
            </a:br>
            <a:endParaRPr lang="en-GB" noProof="0" dirty="0"/>
          </a:p>
          <a:p>
            <a:pPr marL="0" indent="0">
              <a:buNone/>
            </a:pPr>
            <a:r>
              <a:rPr lang="en-GB" noProof="0" dirty="0">
                <a:sym typeface="Wingdings" panose="05000000000000000000" pitchFamily="2" charset="2"/>
              </a:rPr>
              <a:t> </a:t>
            </a:r>
            <a:r>
              <a:rPr lang="en-GB" b="1" noProof="0" dirty="0"/>
              <a:t>Inconsistent labels</a:t>
            </a:r>
          </a:p>
        </p:txBody>
      </p:sp>
      <p:sp>
        <p:nvSpPr>
          <p:cNvPr id="3" name="Titel 2">
            <a:extLst>
              <a:ext uri="{FF2B5EF4-FFF2-40B4-BE49-F238E27FC236}">
                <a16:creationId xmlns:a16="http://schemas.microsoft.com/office/drawing/2014/main" id="{F9D65AAE-5B06-47AD-7084-20786AAFC336}"/>
              </a:ext>
            </a:extLst>
          </p:cNvPr>
          <p:cNvSpPr>
            <a:spLocks noGrp="1"/>
          </p:cNvSpPr>
          <p:nvPr>
            <p:ph type="title"/>
          </p:nvPr>
        </p:nvSpPr>
        <p:spPr/>
        <p:txBody>
          <a:bodyPr/>
          <a:lstStyle/>
          <a:p>
            <a:r>
              <a:rPr lang="en-GB" noProof="0" dirty="0"/>
              <a:t>Problem 1: inconsistency</a:t>
            </a:r>
          </a:p>
        </p:txBody>
      </p:sp>
      <p:sp>
        <p:nvSpPr>
          <p:cNvPr id="4" name="Tijdelijke aanduiding voor dianummer 3">
            <a:extLst>
              <a:ext uri="{FF2B5EF4-FFF2-40B4-BE49-F238E27FC236}">
                <a16:creationId xmlns:a16="http://schemas.microsoft.com/office/drawing/2014/main" id="{8F1317D2-8D98-F018-54C7-54BA9A857872}"/>
              </a:ext>
            </a:extLst>
          </p:cNvPr>
          <p:cNvSpPr>
            <a:spLocks noGrp="1"/>
          </p:cNvSpPr>
          <p:nvPr>
            <p:ph type="sldNum" sz="quarter" idx="11"/>
          </p:nvPr>
        </p:nvSpPr>
        <p:spPr/>
        <p:txBody>
          <a:bodyPr/>
          <a:lstStyle/>
          <a:p>
            <a:fld id="{3B80295F-48CD-49FC-897A-CCEC919B8070}" type="slidenum">
              <a:rPr lang="en-GB" noProof="0" smtClean="0"/>
              <a:pPr/>
              <a:t>4</a:t>
            </a:fld>
            <a:endParaRPr lang="en-GB" noProof="0" dirty="0"/>
          </a:p>
        </p:txBody>
      </p:sp>
      <p:sp>
        <p:nvSpPr>
          <p:cNvPr id="5" name="Tijdelijke aanduiding voor voettekst 4">
            <a:extLst>
              <a:ext uri="{FF2B5EF4-FFF2-40B4-BE49-F238E27FC236}">
                <a16:creationId xmlns:a16="http://schemas.microsoft.com/office/drawing/2014/main" id="{B0430A51-80B5-CC87-7831-05576016257D}"/>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34486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72DF-6EDB-8932-2880-766305AD0C46}"/>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6CE1E89-45D7-B249-EE57-4FD297DC99E1}"/>
              </a:ext>
            </a:extLst>
          </p:cNvPr>
          <p:cNvSpPr>
            <a:spLocks noGrp="1"/>
          </p:cNvSpPr>
          <p:nvPr>
            <p:ph idx="1"/>
          </p:nvPr>
        </p:nvSpPr>
        <p:spPr/>
        <p:txBody>
          <a:bodyPr/>
          <a:lstStyle/>
          <a:p>
            <a:r>
              <a:rPr lang="en-GB" noProof="0" dirty="0"/>
              <a:t>Hundreds of faces to label</a:t>
            </a:r>
          </a:p>
          <a:p>
            <a:r>
              <a:rPr lang="en-GB" noProof="0" dirty="0"/>
              <a:t>Not all faces are detectable by the model</a:t>
            </a:r>
          </a:p>
          <a:p>
            <a:pPr marL="0" indent="0">
              <a:buNone/>
            </a:pPr>
            <a:endParaRPr lang="en-GB" noProof="0" dirty="0"/>
          </a:p>
          <a:p>
            <a:pPr marL="0" indent="0">
              <a:buNone/>
            </a:pPr>
            <a:r>
              <a:rPr lang="en-GB" noProof="0" dirty="0">
                <a:sym typeface="Wingdings" panose="05000000000000000000" pitchFamily="2" charset="2"/>
              </a:rPr>
              <a:t> </a:t>
            </a:r>
            <a:r>
              <a:rPr lang="en-GB" noProof="0" dirty="0"/>
              <a:t>Risk of labelling </a:t>
            </a:r>
            <a:r>
              <a:rPr lang="en-GB" b="1" noProof="0" dirty="0"/>
              <a:t>unusable data</a:t>
            </a:r>
          </a:p>
        </p:txBody>
      </p:sp>
      <p:sp>
        <p:nvSpPr>
          <p:cNvPr id="3" name="Titel 2">
            <a:extLst>
              <a:ext uri="{FF2B5EF4-FFF2-40B4-BE49-F238E27FC236}">
                <a16:creationId xmlns:a16="http://schemas.microsoft.com/office/drawing/2014/main" id="{BE915D5A-74BD-202B-1035-741D38C49AD3}"/>
              </a:ext>
            </a:extLst>
          </p:cNvPr>
          <p:cNvSpPr>
            <a:spLocks noGrp="1"/>
          </p:cNvSpPr>
          <p:nvPr>
            <p:ph type="title"/>
          </p:nvPr>
        </p:nvSpPr>
        <p:spPr/>
        <p:txBody>
          <a:bodyPr/>
          <a:lstStyle/>
          <a:p>
            <a:r>
              <a:rPr lang="en-GB" noProof="0" dirty="0"/>
              <a:t>Problem 2: </a:t>
            </a:r>
            <a:r>
              <a:rPr lang="en-GB" noProof="0" dirty="0" err="1"/>
              <a:t>overlabeling</a:t>
            </a:r>
            <a:endParaRPr lang="en-GB" noProof="0" dirty="0"/>
          </a:p>
        </p:txBody>
      </p:sp>
      <p:sp>
        <p:nvSpPr>
          <p:cNvPr id="4" name="Tijdelijke aanduiding voor dianummer 3">
            <a:extLst>
              <a:ext uri="{FF2B5EF4-FFF2-40B4-BE49-F238E27FC236}">
                <a16:creationId xmlns:a16="http://schemas.microsoft.com/office/drawing/2014/main" id="{6DC3C26D-A599-8B4A-8F6B-B512159B3234}"/>
              </a:ext>
            </a:extLst>
          </p:cNvPr>
          <p:cNvSpPr>
            <a:spLocks noGrp="1"/>
          </p:cNvSpPr>
          <p:nvPr>
            <p:ph type="sldNum" sz="quarter" idx="11"/>
          </p:nvPr>
        </p:nvSpPr>
        <p:spPr/>
        <p:txBody>
          <a:bodyPr/>
          <a:lstStyle/>
          <a:p>
            <a:fld id="{3B80295F-48CD-49FC-897A-CCEC919B8070}" type="slidenum">
              <a:rPr lang="en-GB" noProof="0" smtClean="0"/>
              <a:pPr/>
              <a:t>5</a:t>
            </a:fld>
            <a:endParaRPr lang="en-GB" noProof="0" dirty="0"/>
          </a:p>
        </p:txBody>
      </p:sp>
      <p:sp>
        <p:nvSpPr>
          <p:cNvPr id="5" name="Tijdelijke aanduiding voor voettekst 4">
            <a:extLst>
              <a:ext uri="{FF2B5EF4-FFF2-40B4-BE49-F238E27FC236}">
                <a16:creationId xmlns:a16="http://schemas.microsoft.com/office/drawing/2014/main" id="{E541097A-2805-C197-7112-BCA2DD53F84B}"/>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74283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7E5E-0E84-840C-C04C-187CF3CC3FEB}"/>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7A16D26-F2C7-EC8A-04D0-3DAF7F4734F0}"/>
              </a:ext>
            </a:extLst>
          </p:cNvPr>
          <p:cNvSpPr>
            <a:spLocks noGrp="1"/>
          </p:cNvSpPr>
          <p:nvPr>
            <p:ph idx="1"/>
          </p:nvPr>
        </p:nvSpPr>
        <p:spPr/>
        <p:txBody>
          <a:bodyPr/>
          <a:lstStyle/>
          <a:p>
            <a:r>
              <a:rPr lang="en-GB" noProof="0" dirty="0"/>
              <a:t>Detect &amp; align faces</a:t>
            </a:r>
          </a:p>
          <a:p>
            <a:r>
              <a:rPr lang="en-GB" noProof="0" dirty="0"/>
              <a:t>Face embeddings</a:t>
            </a:r>
          </a:p>
          <a:p>
            <a:r>
              <a:rPr lang="en-GB" noProof="0" dirty="0"/>
              <a:t>Clustering</a:t>
            </a:r>
          </a:p>
          <a:p>
            <a:pPr marL="0" indent="0">
              <a:buNone/>
            </a:pPr>
            <a:r>
              <a:rPr lang="en-GB" noProof="0" dirty="0">
                <a:sym typeface="Wingdings" panose="05000000000000000000" pitchFamily="2" charset="2"/>
              </a:rPr>
              <a:t>		 labelled data </a:t>
            </a:r>
            <a:endParaRPr lang="en-GB" noProof="0" dirty="0"/>
          </a:p>
          <a:p>
            <a:r>
              <a:rPr lang="en-GB" noProof="0" dirty="0"/>
              <a:t>Training</a:t>
            </a:r>
          </a:p>
        </p:txBody>
      </p:sp>
      <p:sp>
        <p:nvSpPr>
          <p:cNvPr id="3" name="Titel 2">
            <a:extLst>
              <a:ext uri="{FF2B5EF4-FFF2-40B4-BE49-F238E27FC236}">
                <a16:creationId xmlns:a16="http://schemas.microsoft.com/office/drawing/2014/main" id="{425939FF-BDDD-5486-888D-52A8B69893AA}"/>
              </a:ext>
            </a:extLst>
          </p:cNvPr>
          <p:cNvSpPr>
            <a:spLocks noGrp="1"/>
          </p:cNvSpPr>
          <p:nvPr>
            <p:ph type="title"/>
          </p:nvPr>
        </p:nvSpPr>
        <p:spPr/>
        <p:txBody>
          <a:bodyPr/>
          <a:lstStyle/>
          <a:p>
            <a:r>
              <a:rPr lang="en-GB" noProof="0" dirty="0"/>
              <a:t>Strategy</a:t>
            </a:r>
          </a:p>
        </p:txBody>
      </p:sp>
      <p:sp>
        <p:nvSpPr>
          <p:cNvPr id="4" name="Tijdelijke aanduiding voor dianummer 3">
            <a:extLst>
              <a:ext uri="{FF2B5EF4-FFF2-40B4-BE49-F238E27FC236}">
                <a16:creationId xmlns:a16="http://schemas.microsoft.com/office/drawing/2014/main" id="{B0377106-BC62-9B5E-FCDF-9776EC05EAF6}"/>
              </a:ext>
            </a:extLst>
          </p:cNvPr>
          <p:cNvSpPr>
            <a:spLocks noGrp="1"/>
          </p:cNvSpPr>
          <p:nvPr>
            <p:ph type="sldNum" sz="quarter" idx="11"/>
          </p:nvPr>
        </p:nvSpPr>
        <p:spPr/>
        <p:txBody>
          <a:bodyPr/>
          <a:lstStyle/>
          <a:p>
            <a:fld id="{3B80295F-48CD-49FC-897A-CCEC919B8070}" type="slidenum">
              <a:rPr lang="en-GB" noProof="0" smtClean="0"/>
              <a:pPr/>
              <a:t>6</a:t>
            </a:fld>
            <a:endParaRPr lang="en-GB" noProof="0" dirty="0"/>
          </a:p>
        </p:txBody>
      </p:sp>
      <p:sp>
        <p:nvSpPr>
          <p:cNvPr id="5" name="Tijdelijke aanduiding voor voettekst 4">
            <a:extLst>
              <a:ext uri="{FF2B5EF4-FFF2-40B4-BE49-F238E27FC236}">
                <a16:creationId xmlns:a16="http://schemas.microsoft.com/office/drawing/2014/main" id="{F4B5641B-C0AD-4F59-4DF6-C51223F1A188}"/>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192008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5434-62A5-FD5A-C20B-F53459176D7F}"/>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59B230E-4984-499C-B9DF-B7DF0FBD446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E9997B00-5C51-8F51-223B-D4CDE9A02CA4}"/>
              </a:ext>
            </a:extLst>
          </p:cNvPr>
          <p:cNvSpPr>
            <a:spLocks noGrp="1"/>
          </p:cNvSpPr>
          <p:nvPr>
            <p:ph type="sldNum" sz="quarter" idx="11"/>
          </p:nvPr>
        </p:nvSpPr>
        <p:spPr/>
        <p:txBody>
          <a:bodyPr/>
          <a:lstStyle/>
          <a:p>
            <a:fld id="{3B80295F-48CD-49FC-897A-CCEC919B8070}" type="slidenum">
              <a:rPr lang="en-GB" noProof="0" smtClean="0"/>
              <a:pPr/>
              <a:t>7</a:t>
            </a:fld>
            <a:endParaRPr lang="en-GB" noProof="0" dirty="0"/>
          </a:p>
        </p:txBody>
      </p:sp>
      <p:sp>
        <p:nvSpPr>
          <p:cNvPr id="5" name="Tijdelijke aanduiding voor inhoud 6">
            <a:extLst>
              <a:ext uri="{FF2B5EF4-FFF2-40B4-BE49-F238E27FC236}">
                <a16:creationId xmlns:a16="http://schemas.microsoft.com/office/drawing/2014/main" id="{527F9AD8-5317-F47A-7D40-DC37126F0AB7}"/>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Detection workflow</a:t>
            </a:r>
          </a:p>
        </p:txBody>
      </p:sp>
    </p:spTree>
    <p:extLst>
      <p:ext uri="{BB962C8B-B14F-4D97-AF65-F5344CB8AC3E}">
        <p14:creationId xmlns:p14="http://schemas.microsoft.com/office/powerpoint/2010/main" val="33617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4C788-8A60-C46B-1D4A-13A8E0FE9C37}"/>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D4C20FF6-CFA7-6089-0566-F2B5B6A910FD}"/>
              </a:ext>
            </a:extLst>
          </p:cNvPr>
          <p:cNvSpPr>
            <a:spLocks noGrp="1"/>
          </p:cNvSpPr>
          <p:nvPr>
            <p:ph type="title"/>
          </p:nvPr>
        </p:nvSpPr>
        <p:spPr>
          <a:xfrm>
            <a:off x="0" y="0"/>
            <a:ext cx="12192000" cy="1142984"/>
          </a:xfrm>
        </p:spPr>
        <p:txBody>
          <a:bodyPr anchor="ctr">
            <a:normAutofit/>
          </a:bodyPr>
          <a:lstStyle/>
          <a:p>
            <a:r>
              <a:rPr lang="en-GB" noProof="0" dirty="0"/>
              <a:t>Face detection model selection</a:t>
            </a:r>
          </a:p>
        </p:txBody>
      </p:sp>
      <p:sp>
        <p:nvSpPr>
          <p:cNvPr id="25" name="Content Placeholder 1">
            <a:extLst>
              <a:ext uri="{FF2B5EF4-FFF2-40B4-BE49-F238E27FC236}">
                <a16:creationId xmlns:a16="http://schemas.microsoft.com/office/drawing/2014/main" id="{0A69FD0A-DFBC-43F1-0767-7C7D99641D97}"/>
              </a:ext>
            </a:extLst>
          </p:cNvPr>
          <p:cNvSpPr>
            <a:spLocks noGrp="1"/>
          </p:cNvSpPr>
          <p:nvPr>
            <p:ph sz="half" idx="2"/>
          </p:nvPr>
        </p:nvSpPr>
        <p:spPr>
          <a:xfrm>
            <a:off x="0" y="1340768"/>
            <a:ext cx="5904000" cy="4545224"/>
          </a:xfrm>
        </p:spPr>
        <p:txBody>
          <a:bodyPr>
            <a:normAutofit/>
          </a:bodyPr>
          <a:lstStyle/>
          <a:p>
            <a:r>
              <a:rPr lang="en-GB" b="1" noProof="0" dirty="0"/>
              <a:t>RetinaFace</a:t>
            </a:r>
          </a:p>
          <a:p>
            <a:r>
              <a:rPr lang="en-GB" noProof="0" dirty="0"/>
              <a:t>Provided by </a:t>
            </a:r>
            <a:r>
              <a:rPr lang="en-GB" b="1" noProof="0" dirty="0" err="1"/>
              <a:t>UniFace</a:t>
            </a:r>
            <a:endParaRPr lang="en-GB" b="1" noProof="0" dirty="0"/>
          </a:p>
          <a:p>
            <a:r>
              <a:rPr lang="en-GB" noProof="0" dirty="0"/>
              <a:t>Real world conditions</a:t>
            </a:r>
          </a:p>
          <a:p>
            <a:pPr marL="0" indent="0">
              <a:buNone/>
            </a:pPr>
            <a:endParaRPr lang="en-GB" noProof="0" dirty="0"/>
          </a:p>
        </p:txBody>
      </p:sp>
      <p:pic>
        <p:nvPicPr>
          <p:cNvPr id="12294" name="Picture 6" descr="Afbeelding met persoon, kleding, groep, mensen&#10;&#10;Door AI gegenereerde inhoud is mogelijk onjuist.">
            <a:extLst>
              <a:ext uri="{FF2B5EF4-FFF2-40B4-BE49-F238E27FC236}">
                <a16:creationId xmlns:a16="http://schemas.microsoft.com/office/drawing/2014/main" id="{39DBA44A-8627-25AD-9426-03A7B2B6581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l="4282" r="3468"/>
          <a:stretch>
            <a:fillRect/>
          </a:stretch>
        </p:blipFill>
        <p:spPr bwMode="auto">
          <a:xfrm>
            <a:off x="6096000" y="1142984"/>
            <a:ext cx="5904000" cy="4743008"/>
          </a:xfrm>
          <a:prstGeom prst="rect">
            <a:avLst/>
          </a:prstGeom>
          <a:solidFill>
            <a:srgbClr val="FFFFFF"/>
          </a:solidFill>
        </p:spPr>
      </p:pic>
      <p:sp>
        <p:nvSpPr>
          <p:cNvPr id="5" name="Tijdelijke aanduiding voor dianummer 4">
            <a:extLst>
              <a:ext uri="{FF2B5EF4-FFF2-40B4-BE49-F238E27FC236}">
                <a16:creationId xmlns:a16="http://schemas.microsoft.com/office/drawing/2014/main" id="{87B27484-6783-B03E-B6B1-D34F6A520DB5}"/>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8</a:t>
            </a:fld>
            <a:endParaRPr lang="en-GB" noProof="0" dirty="0"/>
          </a:p>
        </p:txBody>
      </p:sp>
      <p:sp>
        <p:nvSpPr>
          <p:cNvPr id="29" name="Footer Placeholder 5">
            <a:extLst>
              <a:ext uri="{FF2B5EF4-FFF2-40B4-BE49-F238E27FC236}">
                <a16:creationId xmlns:a16="http://schemas.microsoft.com/office/drawing/2014/main" id="{E88B1603-9FCB-1A24-B072-C441C30DF21F}"/>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166621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1">
            <a:extLst>
              <a:ext uri="{FF2B5EF4-FFF2-40B4-BE49-F238E27FC236}">
                <a16:creationId xmlns:a16="http://schemas.microsoft.com/office/drawing/2014/main" id="{B93E1614-026C-83B7-9510-9B3B80E7A02D}"/>
              </a:ext>
            </a:extLst>
          </p:cNvPr>
          <p:cNvSpPr>
            <a:spLocks noGrp="1"/>
          </p:cNvSpPr>
          <p:nvPr>
            <p:ph idx="1"/>
          </p:nvPr>
        </p:nvSpPr>
        <p:spPr>
          <a:xfrm>
            <a:off x="5143494" y="1152000"/>
            <a:ext cx="6762797" cy="4734000"/>
          </a:xfrm>
        </p:spPr>
        <p:txBody>
          <a:bodyPr/>
          <a:lstStyle/>
          <a:p>
            <a:r>
              <a:rPr lang="en-GB" noProof="0" dirty="0"/>
              <a:t>Evaluated on a dataset of </a:t>
            </a:r>
            <a:r>
              <a:rPr lang="en-GB" b="1" noProof="0" dirty="0"/>
              <a:t>1000 samples</a:t>
            </a:r>
          </a:p>
          <a:p>
            <a:r>
              <a:rPr lang="en-GB" noProof="0" dirty="0"/>
              <a:t>High number of true positives</a:t>
            </a:r>
          </a:p>
          <a:p>
            <a:r>
              <a:rPr lang="en-GB" noProof="0" dirty="0"/>
              <a:t>Reliable face detection performance</a:t>
            </a:r>
          </a:p>
          <a:p>
            <a:endParaRPr lang="en-GB" noProof="0" dirty="0"/>
          </a:p>
        </p:txBody>
      </p:sp>
      <p:sp>
        <p:nvSpPr>
          <p:cNvPr id="27" name="Title 2">
            <a:extLst>
              <a:ext uri="{FF2B5EF4-FFF2-40B4-BE49-F238E27FC236}">
                <a16:creationId xmlns:a16="http://schemas.microsoft.com/office/drawing/2014/main" id="{16D971C0-3301-B8E9-781D-6D6586C1D036}"/>
              </a:ext>
            </a:extLst>
          </p:cNvPr>
          <p:cNvSpPr>
            <a:spLocks noGrp="1"/>
          </p:cNvSpPr>
          <p:nvPr>
            <p:ph type="title"/>
          </p:nvPr>
        </p:nvSpPr>
        <p:spPr>
          <a:xfrm>
            <a:off x="0" y="0"/>
            <a:ext cx="12192000" cy="1142984"/>
          </a:xfrm>
        </p:spPr>
        <p:txBody>
          <a:bodyPr/>
          <a:lstStyle/>
          <a:p>
            <a:r>
              <a:rPr lang="en-GB" noProof="0" dirty="0"/>
              <a:t>Face detection model selection</a:t>
            </a:r>
          </a:p>
        </p:txBody>
      </p:sp>
      <p:pic>
        <p:nvPicPr>
          <p:cNvPr id="10" name="Tijdelijke aanduiding voor afbeelding 6" descr="Afbeelding met tekst, schermopname, diagram&#10;&#10;Door AI gegenereerde inhoud is mogelijk onjuist.">
            <a:extLst>
              <a:ext uri="{FF2B5EF4-FFF2-40B4-BE49-F238E27FC236}">
                <a16:creationId xmlns:a16="http://schemas.microsoft.com/office/drawing/2014/main" id="{703940E1-45C2-6916-5087-7883C8510C9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473" r="15473"/>
          <a:stretch/>
        </p:blipFill>
        <p:spPr bwMode="auto">
          <a:xfrm>
            <a:off x="240000" y="1152032"/>
            <a:ext cx="4571989" cy="4733935"/>
          </a:xfrm>
          <a:prstGeom prst="rect">
            <a:avLst/>
          </a:prstGeom>
          <a:noFill/>
          <a:ln>
            <a:noFill/>
          </a:ln>
        </p:spPr>
      </p:pic>
      <p:sp>
        <p:nvSpPr>
          <p:cNvPr id="5" name="Tijdelijke aanduiding voor dianummer 4">
            <a:extLst>
              <a:ext uri="{FF2B5EF4-FFF2-40B4-BE49-F238E27FC236}">
                <a16:creationId xmlns:a16="http://schemas.microsoft.com/office/drawing/2014/main" id="{4465BCAE-1FCF-B4A9-4C26-894D6BF3436F}"/>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9</a:t>
            </a:fld>
            <a:endParaRPr lang="en-GB" noProof="0" dirty="0"/>
          </a:p>
        </p:txBody>
      </p:sp>
      <p:sp>
        <p:nvSpPr>
          <p:cNvPr id="29" name="Footer Placeholder 5">
            <a:extLst>
              <a:ext uri="{FF2B5EF4-FFF2-40B4-BE49-F238E27FC236}">
                <a16:creationId xmlns:a16="http://schemas.microsoft.com/office/drawing/2014/main" id="{57DB57FC-2A00-6A25-5F46-07AA709B264A}"/>
              </a:ext>
            </a:extLst>
          </p:cNvPr>
          <p:cNvSpPr>
            <a:spLocks noGrp="1"/>
          </p:cNvSpPr>
          <p:nvPr>
            <p:ph type="ftr" sz="quarter" idx="13"/>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1469826469"/>
      </p:ext>
    </p:extLst>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Lessiu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e1" id="{6008BF0C-D3A7-4388-B1D0-0A7E93AE6878}" vid="{EC819469-1F03-4233-8F4D-61E8D7A0F7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0D906F-B855-4ABD-8F37-C83E6C5361CE}">
  <we:reference id="b0430364-2ab6-47cd-907e-f8b72239b204" version="4.12.61.0" store="EXCatalog" storeType="EXCatalog"/>
  <we:alternateReferences>
    <we:reference id="WA200000729" version="4.12.61.0" store="nl-NL"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6e5ad5a-5b9a-49ca-a431-d1b157b50487">
      <UserInfo>
        <DisplayName>Bart Van Coillie</DisplayName>
        <AccountId>737</AccountId>
        <AccountType/>
      </UserInfo>
      <UserInfo>
        <DisplayName>Heidi Celis</DisplayName>
        <AccountId>1725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307FBA45E73B4C8D5201D6E93AE7FF" ma:contentTypeVersion="6" ma:contentTypeDescription="Een nieuw document maken." ma:contentTypeScope="" ma:versionID="d3a0875d580c6a4f02fcf9f2b7528080">
  <xsd:schema xmlns:xsd="http://www.w3.org/2001/XMLSchema" xmlns:xs="http://www.w3.org/2001/XMLSchema" xmlns:p="http://schemas.microsoft.com/office/2006/metadata/properties" xmlns:ns2="08656f9a-5533-445c-9745-8b78b9f32e94" xmlns:ns3="06e5ad5a-5b9a-49ca-a431-d1b157b50487" targetNamespace="http://schemas.microsoft.com/office/2006/metadata/properties" ma:root="true" ma:fieldsID="c460fe60b3d4f507f093d02269c7cb25" ns2:_="" ns3:_="">
    <xsd:import namespace="08656f9a-5533-445c-9745-8b78b9f32e94"/>
    <xsd:import namespace="06e5ad5a-5b9a-49ca-a431-d1b157b504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656f9a-5533-445c-9745-8b78b9f32e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5ad5a-5b9a-49ca-a431-d1b157b50487"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13BCFD-9570-4B4F-BFE3-356B8E06CA24}">
  <ds:schemaRefs>
    <ds:schemaRef ds:uri="http://schemas.microsoft.com/sharepoint/v3/contenttype/forms"/>
  </ds:schemaRefs>
</ds:datastoreItem>
</file>

<file path=customXml/itemProps2.xml><?xml version="1.0" encoding="utf-8"?>
<ds:datastoreItem xmlns:ds="http://schemas.openxmlformats.org/officeDocument/2006/customXml" ds:itemID="{84F79AF1-9348-42A5-8BA2-CB56386F0208}">
  <ds:schemaRefs>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www.w3.org/XML/1998/namespace"/>
    <ds:schemaRef ds:uri="http://schemas.openxmlformats.org/package/2006/metadata/core-properties"/>
    <ds:schemaRef ds:uri="06e5ad5a-5b9a-49ca-a431-d1b157b50487"/>
    <ds:schemaRef ds:uri="08656f9a-5533-445c-9745-8b78b9f32e94"/>
  </ds:schemaRefs>
</ds:datastoreItem>
</file>

<file path=customXml/itemProps3.xml><?xml version="1.0" encoding="utf-8"?>
<ds:datastoreItem xmlns:ds="http://schemas.openxmlformats.org/officeDocument/2006/customXml" ds:itemID="{730D7530-A0D5-4E11-ADE7-1107EA5D09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656f9a-5533-445c-9745-8b78b9f32e94"/>
    <ds:schemaRef ds:uri="06e5ad5a-5b9a-49ca-a431-d1b157b50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TM_presentatie_16-9</Template>
  <TotalTime>3616</TotalTime>
  <Words>2139</Words>
  <Application>Microsoft Office PowerPoint</Application>
  <PresentationFormat>Breedbeeld</PresentationFormat>
  <Paragraphs>318</Paragraphs>
  <Slides>39</Slides>
  <Notes>32</Notes>
  <HiddenSlides>3</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Cambria Math</vt:lpstr>
      <vt:lpstr>Verdana</vt:lpstr>
      <vt:lpstr>Wingdings</vt:lpstr>
      <vt:lpstr>TM_presentatie_eng</vt:lpstr>
      <vt:lpstr>Who is in the picture AI frameworks</vt:lpstr>
      <vt:lpstr>cONTENT</vt:lpstr>
      <vt:lpstr>PowerPoint-presentatie</vt:lpstr>
      <vt:lpstr>Problem 1: inconsistency</vt:lpstr>
      <vt:lpstr>Problem 2: overlabeling</vt:lpstr>
      <vt:lpstr>Strategy</vt:lpstr>
      <vt:lpstr>PowerPoint-presentatie</vt:lpstr>
      <vt:lpstr>Face detection model selection</vt:lpstr>
      <vt:lpstr>Face detection model selection</vt:lpstr>
      <vt:lpstr>Face detection model selection</vt:lpstr>
      <vt:lpstr>Detection</vt:lpstr>
      <vt:lpstr>Face Alignment</vt:lpstr>
      <vt:lpstr>PowerPoint-presentatie</vt:lpstr>
      <vt:lpstr>Embedding model</vt:lpstr>
      <vt:lpstr>Metadata</vt:lpstr>
      <vt:lpstr>Cosine similarity</vt:lpstr>
      <vt:lpstr>PowerPoint-presentatie</vt:lpstr>
      <vt:lpstr>Euclidean Distance</vt:lpstr>
      <vt:lpstr>Embedding Normalization</vt:lpstr>
      <vt:lpstr>PowerPoint-presentatie</vt:lpstr>
      <vt:lpstr>PowerPoint-presentatie</vt:lpstr>
      <vt:lpstr>PowerPoint-presentatie</vt:lpstr>
      <vt:lpstr>Euclidean distance in function of cosine similarity</vt:lpstr>
      <vt:lpstr>PowerPoint-presentatie</vt:lpstr>
      <vt:lpstr>PowerPoint-presentatie</vt:lpstr>
      <vt:lpstr>Elbow Method (Distortion)</vt:lpstr>
      <vt:lpstr>Elbow Method (Inertia)</vt:lpstr>
      <vt:lpstr>Silhouette scores</vt:lpstr>
      <vt:lpstr>PowerPoint-presentatie</vt:lpstr>
      <vt:lpstr>PowerPoint-presentatie</vt:lpstr>
      <vt:lpstr>Kmeans clustering</vt:lpstr>
      <vt:lpstr>Clustering workflow</vt:lpstr>
      <vt:lpstr>PowerPoint-presentatie</vt:lpstr>
      <vt:lpstr>Centroid-based classifier</vt:lpstr>
      <vt:lpstr>k-Nearest Neighbours</vt:lpstr>
      <vt:lpstr>Support Vector Machine</vt:lpstr>
      <vt:lpstr>Logistic Regression</vt:lpstr>
      <vt:lpstr>PowerPoint-presentatie</vt:lpstr>
      <vt:lpstr>PowerPoint-presentatie</vt:lpstr>
    </vt:vector>
  </TitlesOfParts>
  <Company>Thomas More Mechelen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Nadia Van Puyenbroeck</dc:creator>
  <cp:lastModifiedBy>Rayen Ghordo</cp:lastModifiedBy>
  <cp:revision>28</cp:revision>
  <dcterms:created xsi:type="dcterms:W3CDTF">2020-09-22T10:08:27Z</dcterms:created>
  <dcterms:modified xsi:type="dcterms:W3CDTF">2026-01-20T20:58:25Z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0x0101001A307FBA45E73B4C8D5201D6E93AE7FF</vt:lpwstr>
  </property>
  <property fmtid="{D5CDD505-2E9C-101B-9397-08002B2CF9AE}" pid="3" name="TaxKeyword">
    <vt:lpwstr/>
  </property>
  <property fmtid="{D5CDD505-2E9C-101B-9397-08002B2CF9AE}" pid="4" name="TMDocumentType">
    <vt:lpwstr/>
  </property>
  <property fmtid="{D5CDD505-2E9C-101B-9397-08002B2CF9AE}" pid="5" name="TMRubriek">
    <vt:lpwstr/>
  </property>
  <property fmtid="{D5CDD505-2E9C-101B-9397-08002B2CF9AE}" pid="6" name="Marcom rubriek">
    <vt:lpwstr>Template</vt:lpwstr>
  </property>
  <property fmtid="{D5CDD505-2E9C-101B-9397-08002B2CF9AE}" pid="7" name="Template subrubriek">
    <vt:lpwstr>Presentatie</vt:lpwstr>
  </property>
  <property fmtid="{D5CDD505-2E9C-101B-9397-08002B2CF9AE}" pid="8" name="vzw">
    <vt:lpwstr>TM</vt:lpwstr>
  </property>
  <property fmtid="{D5CDD505-2E9C-101B-9397-08002B2CF9AE}" pid="9" name="Template subrubriek0">
    <vt:lpwstr>Presentatie</vt:lpwstr>
  </property>
  <property fmtid="{D5CDD505-2E9C-101B-9397-08002B2CF9AE}" pid="10" name="SharedWithUsers">
    <vt:lpwstr>737;#Bart Van Coillie;#1725;#Heidi Celis</vt:lpwstr>
  </property>
  <property fmtid="{D5CDD505-2E9C-101B-9397-08002B2CF9AE}" pid="11" name="TMAcademieJaar">
    <vt:lpwstr/>
  </property>
  <property fmtid="{D5CDD505-2E9C-101B-9397-08002B2CF9AE}" pid="12" name="AuthorIds_UIVersion_3072">
    <vt:lpwstr>11</vt:lpwstr>
  </property>
  <property fmtid="{D5CDD505-2E9C-101B-9397-08002B2CF9AE}" pid="13" name="TMSubRubriek">
    <vt:lpwstr/>
  </property>
  <property fmtid="{D5CDD505-2E9C-101B-9397-08002B2CF9AE}" pid="14" name="MSIP_Label_c337be75-dfbb-4261-9834-ac247c7dde13_Enabled">
    <vt:lpwstr>true</vt:lpwstr>
  </property>
  <property fmtid="{D5CDD505-2E9C-101B-9397-08002B2CF9AE}" pid="15" name="MSIP_Label_c337be75-dfbb-4261-9834-ac247c7dde13_SetDate">
    <vt:lpwstr>2026-01-02T21:12:19Z</vt:lpwstr>
  </property>
  <property fmtid="{D5CDD505-2E9C-101B-9397-08002B2CF9AE}" pid="16" name="MSIP_Label_c337be75-dfbb-4261-9834-ac247c7dde13_Method">
    <vt:lpwstr>Standard</vt:lpwstr>
  </property>
  <property fmtid="{D5CDD505-2E9C-101B-9397-08002B2CF9AE}" pid="17" name="MSIP_Label_c337be75-dfbb-4261-9834-ac247c7dde13_Name">
    <vt:lpwstr>Algemeen</vt:lpwstr>
  </property>
  <property fmtid="{D5CDD505-2E9C-101B-9397-08002B2CF9AE}" pid="18" name="MSIP_Label_c337be75-dfbb-4261-9834-ac247c7dde13_SiteId">
    <vt:lpwstr>77d33cc5-c9b4-4766-95c7-ed5b515e1cce</vt:lpwstr>
  </property>
  <property fmtid="{D5CDD505-2E9C-101B-9397-08002B2CF9AE}" pid="19" name="MSIP_Label_c337be75-dfbb-4261-9834-ac247c7dde13_ActionId">
    <vt:lpwstr>cbe4ef13-14df-41e1-b106-b15eb6966386</vt:lpwstr>
  </property>
  <property fmtid="{D5CDD505-2E9C-101B-9397-08002B2CF9AE}" pid="20" name="MSIP_Label_c337be75-dfbb-4261-9834-ac247c7dde13_ContentBits">
    <vt:lpwstr>0</vt:lpwstr>
  </property>
  <property fmtid="{D5CDD505-2E9C-101B-9397-08002B2CF9AE}" pid="21" name="MSIP_Label_c337be75-dfbb-4261-9834-ac247c7dde13_Tag">
    <vt:lpwstr>10, 3, 0, 1</vt:lpwstr>
  </property>
</Properties>
</file>